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60"/>
  </p:notesMasterIdLst>
  <p:handoutMasterIdLst>
    <p:handoutMasterId r:id="rId61"/>
  </p:handoutMasterIdLst>
  <p:sldIdLst>
    <p:sldId id="410" r:id="rId2"/>
    <p:sldId id="411" r:id="rId3"/>
    <p:sldId id="304" r:id="rId4"/>
    <p:sldId id="305" r:id="rId5"/>
    <p:sldId id="306" r:id="rId6"/>
    <p:sldId id="310" r:id="rId7"/>
    <p:sldId id="311" r:id="rId8"/>
    <p:sldId id="312" r:id="rId9"/>
    <p:sldId id="313" r:id="rId10"/>
    <p:sldId id="385" r:id="rId11"/>
    <p:sldId id="386" r:id="rId12"/>
    <p:sldId id="314" r:id="rId13"/>
    <p:sldId id="315" r:id="rId14"/>
    <p:sldId id="382" r:id="rId15"/>
    <p:sldId id="318" r:id="rId16"/>
    <p:sldId id="324" r:id="rId17"/>
    <p:sldId id="325" r:id="rId18"/>
    <p:sldId id="326" r:id="rId19"/>
    <p:sldId id="387" r:id="rId20"/>
    <p:sldId id="327" r:id="rId21"/>
    <p:sldId id="388" r:id="rId22"/>
    <p:sldId id="389" r:id="rId23"/>
    <p:sldId id="390" r:id="rId24"/>
    <p:sldId id="328" r:id="rId25"/>
    <p:sldId id="391" r:id="rId26"/>
    <p:sldId id="392" r:id="rId27"/>
    <p:sldId id="329" r:id="rId28"/>
    <p:sldId id="330" r:id="rId29"/>
    <p:sldId id="331" r:id="rId30"/>
    <p:sldId id="332" r:id="rId31"/>
    <p:sldId id="393" r:id="rId32"/>
    <p:sldId id="394" r:id="rId33"/>
    <p:sldId id="395" r:id="rId34"/>
    <p:sldId id="396" r:id="rId35"/>
    <p:sldId id="397" r:id="rId36"/>
    <p:sldId id="402" r:id="rId37"/>
    <p:sldId id="399" r:id="rId38"/>
    <p:sldId id="405" r:id="rId39"/>
    <p:sldId id="408" r:id="rId40"/>
    <p:sldId id="406" r:id="rId41"/>
    <p:sldId id="407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3" r:id="rId50"/>
    <p:sldId id="344" r:id="rId51"/>
    <p:sldId id="347" r:id="rId52"/>
    <p:sldId id="409" r:id="rId53"/>
    <p:sldId id="401" r:id="rId54"/>
    <p:sldId id="378" r:id="rId55"/>
    <p:sldId id="381" r:id="rId56"/>
    <p:sldId id="403" r:id="rId57"/>
    <p:sldId id="404" r:id="rId58"/>
    <p:sldId id="377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FF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94" autoAdjust="0"/>
    <p:restoredTop sz="91021" autoAdjust="0"/>
  </p:normalViewPr>
  <p:slideViewPr>
    <p:cSldViewPr>
      <p:cViewPr>
        <p:scale>
          <a:sx n="70" d="100"/>
          <a:sy n="70" d="100"/>
        </p:scale>
        <p:origin x="-736" y="-328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30/11/14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D0D72-FB5D-4BDE-A12E-5060773792C2}" type="slidenum">
              <a:rPr lang="en-US"/>
              <a:pPr/>
              <a:t>7</a:t>
            </a:fld>
            <a:endParaRPr lang="en-US"/>
          </a:p>
        </p:txBody>
      </p:sp>
      <p:sp>
        <p:nvSpPr>
          <p:cNvPr id="30781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1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56498-645B-4AC2-B5FD-BC69916A2188}" type="slidenum">
              <a:rPr lang="en-US"/>
              <a:pPr/>
              <a:t>8</a:t>
            </a:fld>
            <a:endParaRPr lang="en-US"/>
          </a:p>
        </p:txBody>
      </p:sp>
      <p:sp>
        <p:nvSpPr>
          <p:cNvPr id="308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604" b="13553"/>
          <a:stretch/>
        </p:blipFill>
        <p:spPr bwMode="auto">
          <a:xfrm>
            <a:off x="0" y="-1"/>
            <a:ext cx="9144000" cy="4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324600" y="5943600"/>
            <a:ext cx="2648174" cy="610887"/>
            <a:chOff x="6118591" y="6064480"/>
            <a:chExt cx="2648174" cy="610887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6118591" y="6064480"/>
              <a:ext cx="2648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kern="12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800" i="1" kern="12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800" i="1" kern="12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77600"/>
            <a:ext cx="2329165" cy="828000"/>
          </a:xfrm>
          <a:prstGeom prst="rect">
            <a:avLst/>
          </a:prstGeom>
        </p:spPr>
      </p:pic>
      <p:pic>
        <p:nvPicPr>
          <p:cNvPr id="22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1" y="1219200"/>
            <a:ext cx="3995999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233604" y="1219200"/>
            <a:ext cx="3995996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2312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1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2800" y="1219200"/>
            <a:ext cx="4876800" cy="53492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1219200"/>
            <a:ext cx="3071913" cy="53492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5009728"/>
            <a:ext cx="8077200" cy="5667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5576466"/>
            <a:ext cx="8077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2400" y="381001"/>
            <a:ext cx="8077200" cy="456016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4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0DEA31-D2C1-A742-A221-F171180090B8}" type="datetimeFigureOut">
              <a:rPr lang="en-US" smtClean="0"/>
              <a:t>30/11/14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5406D0-1DEC-F342-B1EB-9FC1DACAF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9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r="5104" b="30001"/>
          <a:stretch/>
        </p:blipFill>
        <p:spPr bwMode="auto">
          <a:xfrm>
            <a:off x="-7" y="-1"/>
            <a:ext cx="914400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324600" y="5943600"/>
            <a:ext cx="2648174" cy="610887"/>
            <a:chOff x="6118591" y="6064480"/>
            <a:chExt cx="2648174" cy="610887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6118591" y="6064480"/>
              <a:ext cx="2648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kern="12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800" i="1" kern="12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800" i="1" kern="12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pic>
        <p:nvPicPr>
          <p:cNvPr id="27" name="Picture 10" descr="ICIN_logo_cmyk_whit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77600"/>
            <a:ext cx="2329165" cy="828000"/>
          </a:xfrm>
          <a:prstGeom prst="rect">
            <a:avLst/>
          </a:prstGeom>
        </p:spPr>
      </p:pic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00200" y="3886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67488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4768963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3501194" y="6165304"/>
            <a:ext cx="2217812" cy="610887"/>
            <a:chOff x="3506316" y="5988252"/>
            <a:chExt cx="2217812" cy="610887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3506316" y="5988252"/>
              <a:ext cx="22178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Disclosure: partly employed by Cavadis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3615100" y="6414473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684" y="6234473"/>
              <a:ext cx="969076" cy="180000"/>
            </a:xfrm>
            <a:prstGeom prst="rect">
              <a:avLst/>
            </a:prstGeom>
          </p:spPr>
        </p:pic>
      </p:grpSp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35408" y="4800600"/>
            <a:ext cx="949385" cy="829260"/>
          </a:xfrm>
          <a:prstGeom prst="rect">
            <a:avLst/>
          </a:prstGeom>
        </p:spPr>
      </p:pic>
      <p:pic>
        <p:nvPicPr>
          <p:cNvPr id="14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37" r="34837" b="33094"/>
          <a:stretch/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7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 b="17212"/>
          <a:stretch/>
        </p:blipFill>
        <p:spPr bwMode="auto">
          <a:xfrm>
            <a:off x="0" y="0"/>
            <a:ext cx="9144000" cy="56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1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49172" r="1219" b="5775"/>
          <a:stretch/>
        </p:blipFill>
        <p:spPr bwMode="auto">
          <a:xfrm>
            <a:off x="1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9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1000" y="5791200"/>
            <a:ext cx="2144702" cy="762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7391400" y="5638800"/>
            <a:ext cx="1676400" cy="838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1" y="1219200"/>
            <a:ext cx="3996709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233606" y="1219200"/>
            <a:ext cx="3995994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9" name="Afbeelding 4" descr="onderwijs 3 achtergrond 16-9.png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0"/>
          <a:stretch/>
        </p:blipFill>
        <p:spPr bwMode="auto">
          <a:xfrm>
            <a:off x="0" y="0"/>
            <a:ext cx="9153525" cy="20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887" y="5715000"/>
            <a:ext cx="693713" cy="690245"/>
          </a:xfrm>
          <a:prstGeom prst="rect">
            <a:avLst/>
          </a:prstGeom>
        </p:spPr>
      </p:pic>
      <p:sp>
        <p:nvSpPr>
          <p:cNvPr id="12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framinghamheartstudy.or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ncbi.nlm.nih.gov/omi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emf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jpeg"/><Relationship Id="rId12" Type="http://schemas.openxmlformats.org/officeDocument/2006/relationships/hyperlink" Target="mailto:s.w.vanderlaan-2@umcutrecht.nl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7.pn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4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1,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3" name="Picture 2" descr="IMG_397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0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619937"/>
            <a:ext cx="11707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alibri"/>
                <a:cs typeface="Calibri"/>
              </a:rPr>
              <a:t>Phase I</a:t>
            </a:r>
            <a:endParaRPr lang="en-US" sz="26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141563"/>
            <a:ext cx="4153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  <a:latin typeface="Calibri"/>
                <a:cs typeface="Calibri"/>
              </a:rPr>
              <a:t>1.1 million SNPs</a:t>
            </a:r>
          </a:p>
          <a:p>
            <a:r>
              <a:rPr lang="en-US" sz="2200" dirty="0" smtClean="0">
                <a:solidFill>
                  <a:schemeClr val="accent2"/>
                </a:solidFill>
                <a:latin typeface="Calibri"/>
                <a:cs typeface="Calibri"/>
              </a:rPr>
              <a:t>270 individuals from 4 populations</a:t>
            </a:r>
            <a:endParaRPr lang="en-US" sz="22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320996"/>
            <a:ext cx="12596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3E77"/>
                </a:solidFill>
                <a:latin typeface="Calibri"/>
                <a:cs typeface="Calibri"/>
              </a:rPr>
              <a:t>Phase II</a:t>
            </a:r>
            <a:endParaRPr lang="en-US" sz="2600" b="1" dirty="0">
              <a:solidFill>
                <a:srgbClr val="003E77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844216"/>
            <a:ext cx="4153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3.1 million SNPs</a:t>
            </a:r>
          </a:p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270 individuals from 4 populations</a:t>
            </a:r>
            <a:endParaRPr lang="en-US" sz="2200" dirty="0">
              <a:solidFill>
                <a:srgbClr val="2C9AFF"/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037535"/>
            <a:ext cx="13485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003E77"/>
                </a:solidFill>
                <a:latin typeface="Calibri"/>
                <a:cs typeface="Calibri"/>
              </a:rPr>
              <a:t>Phase III</a:t>
            </a:r>
            <a:endParaRPr lang="en-US" sz="2600" b="1" dirty="0">
              <a:solidFill>
                <a:srgbClr val="003E77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578807"/>
            <a:ext cx="4509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1.6 million SNPs</a:t>
            </a:r>
          </a:p>
          <a:p>
            <a:r>
              <a:rPr lang="en-US" sz="2200" dirty="0" smtClean="0">
                <a:solidFill>
                  <a:srgbClr val="2C9AFF"/>
                </a:solidFill>
                <a:latin typeface="Calibri"/>
                <a:cs typeface="Calibri"/>
              </a:rPr>
              <a:t>1,184 individuals from 11 populations</a:t>
            </a:r>
            <a:endParaRPr lang="en-US" sz="2200" dirty="0">
              <a:solidFill>
                <a:srgbClr val="2C9AFF"/>
              </a:solidFill>
              <a:latin typeface="Calibri"/>
              <a:cs typeface="Calibri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1001467" y="2857566"/>
            <a:ext cx="336927" cy="466781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1001467" y="4594139"/>
            <a:ext cx="336927" cy="443396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34968" y="1524000"/>
            <a:ext cx="4503743" cy="4135969"/>
            <a:chOff x="4534968" y="1868714"/>
            <a:chExt cx="4503743" cy="4135969"/>
          </a:xfrm>
        </p:grpSpPr>
        <p:pic>
          <p:nvPicPr>
            <p:cNvPr id="13" name="Picture 12" descr="Screen Shot 2013-06-03 at 5.55.2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"/>
            <a:stretch/>
          </p:blipFill>
          <p:spPr>
            <a:xfrm>
              <a:off x="4534968" y="1868714"/>
              <a:ext cx="4503743" cy="413596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71391" y="2079984"/>
              <a:ext cx="1762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East Asian ancestry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71499" y="2925717"/>
              <a:ext cx="1471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African ancestry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81016" y="4991368"/>
              <a:ext cx="1697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European ancestry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8325" y="3779414"/>
              <a:ext cx="8831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Admixed</a:t>
              </a:r>
            </a:p>
            <a:p>
              <a:r>
                <a:rPr lang="en-US" sz="14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samples</a:t>
              </a:r>
              <a:endParaRPr lang="en-US" sz="14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pic>
          <p:nvPicPr>
            <p:cNvPr id="6" name="Picture 5" descr="HapMaplogoweb1cop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353" y="2041096"/>
              <a:ext cx="1421498" cy="46656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International </a:t>
            </a:r>
            <a:r>
              <a:rPr lang="en-US" dirty="0" err="1"/>
              <a:t>HapMap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27059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3 at 22.26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/>
          <a:stretch/>
        </p:blipFill>
        <p:spPr>
          <a:xfrm>
            <a:off x="152400" y="1219199"/>
            <a:ext cx="8839200" cy="54191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(Body)"/>
                <a:cs typeface="Calibri (Body)"/>
              </a:rPr>
              <a:t>The 1000 Genomes Project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017524"/>
            <a:ext cx="3429000" cy="83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09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2C9AFF"/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rgbClr val="2C9AFF"/>
                </a:solidFill>
              </a:rPr>
              <a:t>P</a:t>
            </a:r>
            <a:r>
              <a:rPr lang="en-US" dirty="0" smtClean="0"/>
              <a:t>olymorphism</a:t>
            </a:r>
            <a:endParaRPr lang="en-US" sz="2000" i="1" dirty="0">
              <a:solidFill>
                <a:srgbClr val="2C9A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148088" cy="5577840"/>
          </a:xfrm>
          <a:prstGeom prst="rect">
            <a:avLst/>
          </a:prstGeom>
        </p:spPr>
        <p:txBody>
          <a:bodyPr/>
          <a:lstStyle/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</a:t>
            </a:r>
            <a:r>
              <a:rPr lang="en-US" dirty="0" smtClean="0"/>
              <a:t>population (common)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</a:t>
            </a:r>
            <a:r>
              <a:rPr lang="en-US" dirty="0" smtClean="0"/>
              <a:t>unique</a:t>
            </a:r>
          </a:p>
          <a:p>
            <a:pPr lvl="1">
              <a:buSzPct val="80000"/>
              <a:defRPr/>
            </a:pPr>
            <a:r>
              <a:rPr lang="en-US" dirty="0" smtClean="0"/>
              <a:t>Most common type of genetic variation</a:t>
            </a:r>
            <a:endParaRPr lang="en-US" u="sng" dirty="0"/>
          </a:p>
          <a:p>
            <a:pPr lvl="1">
              <a:buSzPct val="80000"/>
              <a:defRPr/>
            </a:pPr>
            <a:endParaRPr lang="en-US" dirty="0" smtClean="0"/>
          </a:p>
          <a:p>
            <a:pPr>
              <a:buSzPct val="80000"/>
              <a:defRPr/>
            </a:pPr>
            <a:r>
              <a:rPr lang="en-US" dirty="0" smtClean="0"/>
              <a:t>Can </a:t>
            </a:r>
            <a:r>
              <a:rPr lang="en-US" u="sng" dirty="0" smtClean="0"/>
              <a:t>alter amino acid sequence</a:t>
            </a:r>
          </a:p>
          <a:p>
            <a:pPr>
              <a:buSzPct val="80000"/>
              <a:defRPr/>
            </a:pPr>
            <a:r>
              <a:rPr lang="en-US" u="sng" dirty="0" smtClean="0"/>
              <a:t>Differential correlation </a:t>
            </a:r>
            <a:r>
              <a:rPr lang="en-US" dirty="0" smtClean="0"/>
              <a:t>between SNPs in various populations</a:t>
            </a:r>
          </a:p>
          <a:p>
            <a:pPr>
              <a:buSzPct val="80000"/>
              <a:defRPr/>
            </a:pPr>
            <a:r>
              <a:rPr lang="en-US" dirty="0" smtClean="0"/>
              <a:t>Used as </a:t>
            </a:r>
            <a:r>
              <a:rPr lang="en-US" u="sng" dirty="0" smtClean="0"/>
              <a:t>proxies</a:t>
            </a:r>
            <a:r>
              <a:rPr lang="en-US" dirty="0" smtClean="0"/>
              <a:t> in genetic associations studies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val="12599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002" y="1077786"/>
            <a:ext cx="7425996" cy="547541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95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28600"/>
            <a:ext cx="49442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disequilibrium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4800600" y="3657600"/>
            <a:ext cx="4114800" cy="3124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nl-NL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876800" y="3898900"/>
            <a:ext cx="2857500" cy="2794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>
                  <a:lumMod val="10000"/>
                </a:schemeClr>
              </a:solidFill>
              <a:latin typeface="Calibri"/>
              <a:ea typeface="Gill Sans" pitchFamily="-110" charset="0"/>
              <a:cs typeface="Calibri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21288" y="4160838"/>
            <a:ext cx="819150" cy="1389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219700" y="5321300"/>
            <a:ext cx="822325" cy="85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24475" y="6159500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134100" y="61595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7213600" y="4254500"/>
            <a:ext cx="0" cy="1763713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 rot="16200000">
            <a:off x="6649681" y="4997242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allele frequency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159500" y="4165600"/>
            <a:ext cx="819150" cy="16129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157913" y="5549900"/>
            <a:ext cx="822325" cy="619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108700" y="3136900"/>
            <a:ext cx="0" cy="685800"/>
          </a:xfrm>
          <a:prstGeom prst="line">
            <a:avLst/>
          </a:prstGeom>
          <a:ln>
            <a:headEnd/>
            <a:tailEnd type="triangle" w="lg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354638" y="3340100"/>
            <a:ext cx="334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600" baseline="300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17" name="AutoShape 30"/>
          <p:cNvCxnSpPr>
            <a:cxnSpLocks noChangeShapeType="1"/>
            <a:endCxn id="31" idx="1"/>
          </p:cNvCxnSpPr>
          <p:nvPr/>
        </p:nvCxnSpPr>
        <p:spPr bwMode="auto">
          <a:xfrm rot="5400000">
            <a:off x="5567362" y="2398713"/>
            <a:ext cx="3175" cy="1079500"/>
          </a:xfrm>
          <a:prstGeom prst="curvedConnector3">
            <a:avLst>
              <a:gd name="adj1" fmla="val 12000005"/>
            </a:avLst>
          </a:prstGeom>
          <a:ln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5486400" y="1965325"/>
            <a:ext cx="1274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</a:t>
            </a:r>
            <a:b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</a:b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marker</a:t>
            </a:r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0" y="2752725"/>
            <a:ext cx="91440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6108700" y="2600325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9342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7086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7543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8610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304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953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620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2133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5814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495800" y="1952625"/>
            <a:ext cx="1076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5029200" y="2597150"/>
            <a:ext cx="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304800" y="10668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eaLnBrk="1" hangingPunct="1"/>
            <a:r>
              <a:rPr lang="en-US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Non-random association of alleles at two or more loci</a:t>
            </a:r>
            <a:endParaRPr lang="fr-FR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365760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Because of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linkage disequilibrium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between SNPs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Genetic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association studies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can investigate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 markers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(SNPs) 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And use these as </a:t>
            </a:r>
            <a:r>
              <a:rPr lang="en-US" u="sng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proxies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of the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487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and Complex Diseases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Framingham Heart Study | </a:t>
            </a:r>
            <a:r>
              <a:rPr lang="en-US" sz="2000" dirty="0" smtClean="0">
                <a:hlinkClick r:id="rId2"/>
              </a:rPr>
              <a:t>www.framinghamheartstudy.org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1800" dirty="0" smtClean="0"/>
              <a:t>A positive history of cardiovascular disease and associated risk factors tend to aggregate in families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Familial aggregation heritability of CVD estimated ≥90% (before 46 years)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Family history is an independent risk factor (FHS)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Positive family history associated with pre-clinical atherosclerosis as measured by carotid IMT, h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≈ 0.35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High concordance rate among monozygotic twins, compared to dizygotic twins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Heritability of atherosclerosis (carotid IMT)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≈ 0.21-0.64 and is increased by age and cardiovascular risk factors</a:t>
            </a:r>
          </a:p>
          <a:p>
            <a:endParaRPr lang="en-US" sz="2000" dirty="0" smtClean="0"/>
          </a:p>
          <a:p>
            <a:pPr algn="ctr">
              <a:buNone/>
            </a:pPr>
            <a:r>
              <a:rPr lang="en-US" sz="2000" b="1" i="1" dirty="0" smtClean="0">
                <a:solidFill>
                  <a:schemeClr val="accent1"/>
                </a:solidFill>
              </a:rPr>
              <a:t>There is clearly a heritability factor for atherosclerotic and consequent cardiovascular disease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64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Congenital heart disease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Atrial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Ventricular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 lvl="1">
              <a:lnSpc>
                <a:spcPts val="2600"/>
              </a:lnSpc>
            </a:pPr>
            <a:r>
              <a:rPr lang="en-US" sz="2000" dirty="0"/>
              <a:t>Electrical </a:t>
            </a:r>
            <a:r>
              <a:rPr lang="en-US" sz="2000" dirty="0" err="1"/>
              <a:t>septal</a:t>
            </a:r>
            <a:r>
              <a:rPr lang="en-US" sz="2000" dirty="0"/>
              <a:t> defects</a:t>
            </a:r>
          </a:p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err="1" smtClean="0"/>
              <a:t>Marfan</a:t>
            </a:r>
            <a:r>
              <a:rPr lang="en-US" sz="1600" dirty="0" smtClean="0"/>
              <a:t> Syndrome</a:t>
            </a:r>
          </a:p>
          <a:p>
            <a:pPr lvl="3">
              <a:lnSpc>
                <a:spcPts val="2600"/>
              </a:lnSpc>
            </a:pPr>
            <a:r>
              <a:rPr lang="en-US" sz="1600" dirty="0"/>
              <a:t>Familiar hypercholesterolemia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Sickle cell anemia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Cystic fibrosis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Duchene muscular dystrophy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 lvl="2"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18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t="16446" r="14316" b="15019"/>
          <a:stretch/>
        </p:blipFill>
        <p:spPr bwMode="auto">
          <a:xfrm>
            <a:off x="4917924" y="1398624"/>
            <a:ext cx="3997476" cy="439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45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 rot="1807296">
            <a:off x="853812" y="970778"/>
            <a:ext cx="3004075" cy="181762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1807296">
            <a:off x="4876140" y="3776704"/>
            <a:ext cx="3004075" cy="1817628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rot="1807296">
            <a:off x="2837696" y="2374126"/>
            <a:ext cx="3004075" cy="1817628"/>
          </a:xfrm>
          <a:prstGeom prst="ellipse">
            <a:avLst/>
          </a:prstGeom>
          <a:solidFill>
            <a:schemeClr val="accent4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9936" y="1272395"/>
            <a:ext cx="258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Calibri"/>
                <a:cs typeface="Calibri"/>
              </a:rPr>
              <a:t>Mendelian</a:t>
            </a:r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 and </a:t>
            </a:r>
          </a:p>
          <a:p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monogenic disease</a:t>
            </a:r>
            <a:endParaRPr lang="en-US" sz="20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7297" y="2866435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Common disease</a:t>
            </a:r>
            <a:endParaRPr lang="en-US" sz="20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3615" y="4356851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Common</a:t>
            </a:r>
            <a:r>
              <a:rPr lang="en-US" sz="2000" b="1" i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disease</a:t>
            </a:r>
            <a:endParaRPr lang="en-US" sz="2000" b="1" dirty="0">
              <a:solidFill>
                <a:schemeClr val="tx1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1225" y="1877741"/>
            <a:ext cx="1995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Very rare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Complete penetrance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200" y="3124200"/>
            <a:ext cx="2199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Rare and low-frequency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Large effect size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648200"/>
            <a:ext cx="17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variants Smaller effect sizes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249546" y="6461974"/>
            <a:ext cx="146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2430" y="6461974"/>
            <a:ext cx="2374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3" name="Right Bracket 4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ket 4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60513" y="6474934"/>
            <a:ext cx="162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Common (&gt;5%)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21" name="Tekstvak 6"/>
          <p:cNvSpPr txBox="1"/>
          <p:nvPr/>
        </p:nvSpPr>
        <p:spPr>
          <a:xfrm>
            <a:off x="6515714" y="3048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62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December 1,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3" name="Picture 2" descr="DSC_037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13"/>
            <a:ext cx="9144000" cy="60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Highly </a:t>
            </a:r>
            <a:r>
              <a:rPr lang="en-US" i="1" dirty="0" smtClean="0">
                <a:solidFill>
                  <a:schemeClr val="accent1"/>
                </a:solidFill>
              </a:rPr>
              <a:t>penetrant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alleles are associated with monogenic, </a:t>
            </a:r>
            <a:r>
              <a:rPr lang="en-US" dirty="0" err="1" smtClean="0"/>
              <a:t>Mendelian</a:t>
            </a:r>
            <a:r>
              <a:rPr lang="en-US" dirty="0" smtClean="0"/>
              <a:t> diseases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1508125" y="3946525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1257300" y="211613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085975" y="5775325"/>
            <a:ext cx="929827" cy="25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1300" dirty="0">
                <a:solidFill>
                  <a:srgbClr val="00539F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 rot="16200000">
            <a:off x="2216945" y="5130006"/>
            <a:ext cx="722312" cy="231775"/>
          </a:xfrm>
          <a:prstGeom prst="leftRightArrow">
            <a:avLst>
              <a:gd name="adj1" fmla="val 51352"/>
              <a:gd name="adj2" fmla="val 9617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 rot="16200000" flipH="1">
            <a:off x="2154238" y="3157538"/>
            <a:ext cx="847725" cy="606425"/>
          </a:xfrm>
          <a:prstGeom prst="rightArrow">
            <a:avLst>
              <a:gd name="adj1" fmla="val 49028"/>
              <a:gd name="adj2" fmla="val 58369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defRPr/>
            </a:pPr>
            <a:endParaRPr lang="en-US">
              <a:latin typeface="Calibri"/>
              <a:ea typeface="ＭＳ Ｐゴシック" charset="-128"/>
              <a:cs typeface="Calibri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2" y="2205990"/>
            <a:ext cx="3532188" cy="291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8"/>
          <p:cNvSpPr>
            <a:spLocks/>
          </p:cNvSpPr>
          <p:nvPr/>
        </p:nvSpPr>
        <p:spPr bwMode="auto">
          <a:xfrm>
            <a:off x="4438650" y="5268913"/>
            <a:ext cx="400050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500" dirty="0">
                <a:solidFill>
                  <a:srgbClr val="00539F"/>
                </a:solidFill>
                <a:latin typeface="Calibri"/>
                <a:cs typeface="Calibri"/>
              </a:rPr>
              <a:t>family-based studies</a:t>
            </a:r>
          </a:p>
        </p:txBody>
      </p:sp>
    </p:spTree>
    <p:extLst>
      <p:ext uri="{BB962C8B-B14F-4D97-AF65-F5344CB8AC3E}">
        <p14:creationId xmlns:p14="http://schemas.microsoft.com/office/powerpoint/2010/main" val="417694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12904" y="403225"/>
            <a:ext cx="4570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Family-based studies (linkage)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32178" y="3099499"/>
            <a:ext cx="540000" cy="540000"/>
          </a:xfrm>
          <a:prstGeom prst="rect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34530" y="3099499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15" name="Straight Connector 14"/>
          <p:cNvCxnSpPr>
            <a:stCxn id="12" idx="3"/>
            <a:endCxn id="13" idx="2"/>
          </p:cNvCxnSpPr>
          <p:nvPr/>
        </p:nvCxnSpPr>
        <p:spPr>
          <a:xfrm>
            <a:off x="5072178" y="3369499"/>
            <a:ext cx="762352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77273" y="3369499"/>
            <a:ext cx="0" cy="93523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16008" y="4304732"/>
            <a:ext cx="469753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755650" y="4749653"/>
            <a:ext cx="540000" cy="540000"/>
          </a:xfrm>
          <a:prstGeom prst="rect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012904" y="429177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337910" y="429177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474169" y="430473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615541" y="4304732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707179" y="4291773"/>
            <a:ext cx="3104" cy="45788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67910" y="4749653"/>
            <a:ext cx="540000" cy="540000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204169" y="4749654"/>
            <a:ext cx="540000" cy="540000"/>
          </a:xfrm>
          <a:prstGeom prst="ellipse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345541" y="476261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437179" y="4749654"/>
            <a:ext cx="540000" cy="540000"/>
          </a:xfrm>
          <a:prstGeom prst="ellipse">
            <a:avLst/>
          </a:prstGeom>
          <a:solidFill>
            <a:srgbClr val="FF663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6008" y="3965146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Huntington’s disease</a:t>
            </a:r>
            <a:endParaRPr lang="en-US" sz="14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0556" y="320022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85351" y="486240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36762" y="486240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73035" y="4862402"/>
            <a:ext cx="438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HD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114485" y="1522741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17783" y="1354521"/>
            <a:ext cx="297928" cy="523220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</a:p>
          <a:p>
            <a:r>
              <a:rPr lang="en-US" sz="1400" dirty="0">
                <a:solidFill>
                  <a:srgbClr val="171717"/>
                </a:solidFill>
                <a:latin typeface="Calibri"/>
                <a:cs typeface="Calibri"/>
              </a:rPr>
              <a:t>C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5114485" y="17204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042098" y="1522741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042098" y="17204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69021" y="990600"/>
            <a:ext cx="40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</a:t>
            </a:r>
            <a:endParaRPr lang="en-US" sz="20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22526" y="1469283"/>
            <a:ext cx="1407582" cy="307777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HD disease gene</a:t>
            </a:r>
            <a:endParaRPr lang="en-US" sz="1400" b="1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7" name="Curved Up Arrow 56"/>
          <p:cNvSpPr/>
          <p:nvPr/>
        </p:nvSpPr>
        <p:spPr>
          <a:xfrm>
            <a:off x="5834530" y="1893169"/>
            <a:ext cx="1688010" cy="304548"/>
          </a:xfrm>
          <a:prstGeom prst="curvedUpArrow">
            <a:avLst/>
          </a:prstGeom>
          <a:solidFill>
            <a:schemeClr val="accent5"/>
          </a:solidFill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3831683" y="3269158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831683" y="3466916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496054" y="3269158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496054" y="3466916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14388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14388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039394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039394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0929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140929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317025" y="5423799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17025" y="5621557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437179" y="5424303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37179" y="5622061"/>
            <a:ext cx="60324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989638" y="315995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278105" y="315995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872083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160550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295365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583832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563141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851608" y="5353472"/>
            <a:ext cx="0" cy="419094"/>
          </a:xfrm>
          <a:prstGeom prst="line">
            <a:avLst/>
          </a:prstGeom>
          <a:ln w="12700" cmpd="sng">
            <a:solidFill>
              <a:schemeClr val="accent3">
                <a:lumMod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822527" y="2882093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056116" y="2882093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13708" y="5748828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947297" y="5748828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144006" y="5740390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377595" y="5740390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404783" y="5714471"/>
            <a:ext cx="341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M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38372" y="5714471"/>
            <a:ext cx="41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  <a:latin typeface="Calibri"/>
                <a:cs typeface="Calibri"/>
              </a:rPr>
              <a:t>HD</a:t>
            </a:r>
            <a:endParaRPr lang="en-US" sz="14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95" name="Right Arrow 94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7" name="Right Arrow 96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99" name="Oval 98"/>
          <p:cNvSpPr/>
          <p:nvPr/>
        </p:nvSpPr>
        <p:spPr>
          <a:xfrm rot="1807296">
            <a:off x="853812" y="970778"/>
            <a:ext cx="3004075" cy="181762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49936" y="1272395"/>
            <a:ext cx="258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Calibri"/>
                <a:cs typeface="Calibri"/>
              </a:rPr>
              <a:t>Mendelian</a:t>
            </a:r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 and </a:t>
            </a:r>
          </a:p>
          <a:p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monogenic disease</a:t>
            </a:r>
            <a:endParaRPr lang="en-US" sz="20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561225" y="1877741"/>
            <a:ext cx="1995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Very rare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Complete penetrance</a:t>
            </a:r>
          </a:p>
        </p:txBody>
      </p:sp>
      <p:sp>
        <p:nvSpPr>
          <p:cNvPr id="110" name="Right Bracket 109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249546" y="6461974"/>
            <a:ext cx="1293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172430" y="6461974"/>
            <a:ext cx="2174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113" name="Right Bracket 11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4" name="Right Bracket 11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60513" y="6474934"/>
            <a:ext cx="1469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(&gt;5%)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116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21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81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3 at 4.1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4" y="414703"/>
            <a:ext cx="7403438" cy="3434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388620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1983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22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101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03 at 4.1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4" y="414703"/>
            <a:ext cx="7403438" cy="3434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7GeneDis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78" y="1668593"/>
            <a:ext cx="4104031" cy="4916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29000" y="6216070"/>
            <a:ext cx="8086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1989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88620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1983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23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14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Family-based linkage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More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than &gt;2,000 single-gene disorders identified: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sickle cell anemia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cystic fibrosis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Huntington</a:t>
            </a:r>
            <a:r>
              <a:rPr lang="ja-JP" altLang="en-US" dirty="0">
                <a:latin typeface="Calibri"/>
                <a:ea typeface="ＭＳ Ｐゴシック" charset="0"/>
                <a:cs typeface="Calibri"/>
              </a:rPr>
              <a:t>’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s disease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muscular dystrophy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rare forms of many common diseases, including breast cancer (</a:t>
            </a:r>
            <a:r>
              <a:rPr lang="en-US" i="1" dirty="0">
                <a:latin typeface="Calibri"/>
                <a:ea typeface="ＭＳ Ｐゴシック" charset="0"/>
                <a:cs typeface="Calibri"/>
              </a:rPr>
              <a:t>BRCA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genes), diabetes (MODY), hypertension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Online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Mendelian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Inheritance in Man (OMIM)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  <a:hlinkClick r:id="rId2"/>
              </a:rPr>
              <a:t>http://www.ncbi.nlm.nih.gov/omim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007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 rot="1807296">
            <a:off x="4876140" y="3776704"/>
            <a:ext cx="3004075" cy="1817628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rot="1807296">
            <a:off x="2837696" y="2374126"/>
            <a:ext cx="3004075" cy="1817628"/>
          </a:xfrm>
          <a:prstGeom prst="ellipse">
            <a:avLst/>
          </a:prstGeom>
          <a:solidFill>
            <a:schemeClr val="accent4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7297" y="2866435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Common disease</a:t>
            </a:r>
            <a:endParaRPr lang="en-US" sz="20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3615" y="4356851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Common</a:t>
            </a:r>
            <a:r>
              <a:rPr lang="en-US" sz="2000" b="1" i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disease</a:t>
            </a:r>
            <a:endParaRPr lang="en-US" sz="2000" b="1" dirty="0">
              <a:solidFill>
                <a:schemeClr val="tx1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5200" y="3124200"/>
            <a:ext cx="2199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Rare and low-frequency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Large effect size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648200"/>
            <a:ext cx="17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variants Smaller effect sizes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249546" y="6461974"/>
            <a:ext cx="146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2430" y="6461974"/>
            <a:ext cx="2374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3" name="Right Bracket 4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ket 4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60513" y="6474934"/>
            <a:ext cx="162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Common (&gt;5%)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1298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disease is common, the variant(s) conferring disease risk will also be </a:t>
            </a:r>
            <a:r>
              <a:rPr lang="en-US" dirty="0" smtClean="0"/>
              <a:t>common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2"/>
                </a:solidFill>
              </a:rPr>
              <a:t>Genome</a:t>
            </a:r>
            <a:r>
              <a:rPr lang="en-US" b="1" dirty="0">
                <a:solidFill>
                  <a:schemeClr val="bg2"/>
                </a:solidFill>
              </a:rPr>
              <a:t>-wide association </a:t>
            </a:r>
            <a:r>
              <a:rPr lang="en-US" b="1" dirty="0" smtClean="0">
                <a:solidFill>
                  <a:schemeClr val="bg2"/>
                </a:solidFill>
              </a:rPr>
              <a:t>studies (</a:t>
            </a:r>
            <a:r>
              <a:rPr lang="en-US" b="1" dirty="0">
                <a:solidFill>
                  <a:schemeClr val="bg2"/>
                </a:solidFill>
              </a:rPr>
              <a:t>GWAS</a:t>
            </a:r>
            <a:r>
              <a:rPr lang="en-US" b="1" dirty="0" smtClean="0">
                <a:solidFill>
                  <a:schemeClr val="bg2"/>
                </a:solidFill>
              </a:rPr>
              <a:t>)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disease – common variant hypothesis</a:t>
            </a:r>
          </a:p>
        </p:txBody>
      </p:sp>
    </p:spTree>
    <p:extLst>
      <p:ext uri="{BB962C8B-B14F-4D97-AF65-F5344CB8AC3E}">
        <p14:creationId xmlns:p14="http://schemas.microsoft.com/office/powerpoint/2010/main" val="215468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type of disease are we looking at?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1942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Complex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Polygenic, </a:t>
            </a:r>
            <a:r>
              <a:rPr lang="en-US" sz="2000" dirty="0" err="1" smtClean="0"/>
              <a:t>multifactorial</a:t>
            </a:r>
            <a:r>
              <a:rPr lang="en-US" sz="2000" dirty="0" smtClean="0"/>
              <a:t> diseases</a:t>
            </a:r>
          </a:p>
          <a:p>
            <a:pPr lvl="2">
              <a:lnSpc>
                <a:spcPts val="2600"/>
              </a:lnSpc>
            </a:pPr>
            <a:r>
              <a:rPr lang="en-US" sz="1800" dirty="0" err="1" smtClean="0"/>
              <a:t>Diabetis</a:t>
            </a:r>
            <a:r>
              <a:rPr lang="en-US" sz="1800" dirty="0" smtClean="0"/>
              <a:t> mellitus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Asthma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Cardiovascular disease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Hypertension</a:t>
            </a:r>
          </a:p>
          <a:p>
            <a:pPr>
              <a:lnSpc>
                <a:spcPts val="2600"/>
              </a:lnSpc>
            </a:pPr>
            <a:endParaRPr lang="en-US" dirty="0" smtClean="0"/>
          </a:p>
          <a:p>
            <a:pPr algn="ctr">
              <a:lnSpc>
                <a:spcPts val="2600"/>
              </a:lnSpc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Each gene contributes a little to the disease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2" r="1351"/>
          <a:stretch>
            <a:fillRect/>
          </a:stretch>
        </p:blipFill>
        <p:spPr bwMode="auto">
          <a:xfrm>
            <a:off x="0" y="4114800"/>
            <a:ext cx="5029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5418" y="1066801"/>
            <a:ext cx="351477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9"/>
          <p:cNvSpPr txBox="1"/>
          <p:nvPr/>
        </p:nvSpPr>
        <p:spPr>
          <a:xfrm>
            <a:off x="5638800" y="6400800"/>
            <a:ext cx="259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Damani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S.B.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JACC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50(20):1933-1940;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21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 rot="16200000">
            <a:off x="-962025" y="1828801"/>
            <a:ext cx="34432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 smtClean="0">
                <a:solidFill>
                  <a:srgbClr val="00539F"/>
                </a:solidFill>
                <a:latin typeface="Calibri"/>
                <a:ea typeface="ＭＳ Ｐゴシック" charset="0"/>
                <a:cs typeface="Calibri"/>
              </a:rPr>
              <a:t>Monogenic</a:t>
            </a:r>
            <a:endParaRPr lang="en-US" dirty="0">
              <a:solidFill>
                <a:srgbClr val="00539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381750" y="1366838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803400" y="1366838"/>
            <a:ext cx="2247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597400" y="1720850"/>
            <a:ext cx="1371600" cy="0"/>
          </a:xfrm>
          <a:prstGeom prst="line">
            <a:avLst/>
          </a:prstGeom>
          <a:noFill/>
          <a:ln w="1270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 rot="16200000">
            <a:off x="-728663" y="4605338"/>
            <a:ext cx="2981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b="1" dirty="0">
                <a:solidFill>
                  <a:srgbClr val="00539F"/>
                </a:solidFill>
                <a:latin typeface="Calibri"/>
                <a:cs typeface="Calibri"/>
              </a:rPr>
              <a:t>Polygenic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6381750" y="4067175"/>
            <a:ext cx="178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1676400" y="4065588"/>
            <a:ext cx="2444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0539F"/>
                </a:solidFill>
                <a:latin typeface="Calibri"/>
                <a:cs typeface="Calibri"/>
              </a:rPr>
              <a:t>Genotypes</a:t>
            </a: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3771900" y="5513388"/>
            <a:ext cx="28792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grpSp>
        <p:nvGrpSpPr>
          <p:cNvPr id="38" name="Group 12"/>
          <p:cNvGrpSpPr>
            <a:grpSpLocks/>
          </p:cNvGrpSpPr>
          <p:nvPr/>
        </p:nvGrpSpPr>
        <p:grpSpPr bwMode="auto">
          <a:xfrm>
            <a:off x="4572000" y="4862513"/>
            <a:ext cx="1422400" cy="533400"/>
            <a:chOff x="2475" y="3072"/>
            <a:chExt cx="896" cy="336"/>
          </a:xfrm>
        </p:grpSpPr>
        <p:sp>
          <p:nvSpPr>
            <p:cNvPr id="39" name="Line 13"/>
            <p:cNvSpPr>
              <a:spLocks noChangeShapeType="1"/>
            </p:cNvSpPr>
            <p:nvPr/>
          </p:nvSpPr>
          <p:spPr bwMode="auto">
            <a:xfrm flipV="1">
              <a:off x="2987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V="1">
              <a:off x="311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flipV="1">
              <a:off x="324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37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V="1">
              <a:off x="2475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 flipV="1">
              <a:off x="2603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 flipV="1">
              <a:off x="2731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V="1">
              <a:off x="2859" y="3072"/>
              <a:ext cx="0" cy="3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7" name="Group 21"/>
          <p:cNvGrpSpPr>
            <a:grpSpLocks/>
          </p:cNvGrpSpPr>
          <p:nvPr/>
        </p:nvGrpSpPr>
        <p:grpSpPr bwMode="auto">
          <a:xfrm>
            <a:off x="4559300" y="4249738"/>
            <a:ext cx="542925" cy="381000"/>
            <a:chOff x="1968" y="2520"/>
            <a:chExt cx="342" cy="240"/>
          </a:xfrm>
        </p:grpSpPr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51" name="Group 25"/>
          <p:cNvGrpSpPr>
            <a:grpSpLocks/>
          </p:cNvGrpSpPr>
          <p:nvPr/>
        </p:nvGrpSpPr>
        <p:grpSpPr bwMode="auto">
          <a:xfrm>
            <a:off x="5464175" y="4254500"/>
            <a:ext cx="542925" cy="381000"/>
            <a:chOff x="1968" y="2520"/>
            <a:chExt cx="342" cy="240"/>
          </a:xfrm>
        </p:grpSpPr>
        <p:sp>
          <p:nvSpPr>
            <p:cNvPr id="52" name="Line 26"/>
            <p:cNvSpPr>
              <a:spLocks noChangeShapeType="1"/>
            </p:cNvSpPr>
            <p:nvPr/>
          </p:nvSpPr>
          <p:spPr bwMode="auto">
            <a:xfrm flipV="1">
              <a:off x="1968" y="2636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3" name="Line 27"/>
            <p:cNvSpPr>
              <a:spLocks noChangeShapeType="1"/>
            </p:cNvSpPr>
            <p:nvPr/>
          </p:nvSpPr>
          <p:spPr bwMode="auto">
            <a:xfrm flipV="1">
              <a:off x="1968" y="276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Line 28"/>
            <p:cNvSpPr>
              <a:spLocks noChangeShapeType="1"/>
            </p:cNvSpPr>
            <p:nvPr/>
          </p:nvSpPr>
          <p:spPr bwMode="auto">
            <a:xfrm flipV="1">
              <a:off x="1968" y="2520"/>
              <a:ext cx="34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0" y="3352800"/>
            <a:ext cx="9144000" cy="0"/>
          </a:xfrm>
          <a:prstGeom prst="line">
            <a:avLst/>
          </a:prstGeom>
          <a:noFill/>
          <a:ln w="3810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679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common disease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Involvement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of many genes and environment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Each plays only a small role (consequence - traditional approaches designed to find major genetic effects are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ineffective)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Mutations are neither necessary nor sufficient on their own to cause disease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Environmental triggers are common</a:t>
            </a:r>
          </a:p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Inability to recognize DNA changes that have subtle functional impact from majority of variation (likely neutral)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 of Atherosclerosis and Cardiovascular Disease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the analysis of genetic variants in cardiovascular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factors influence complex traits and common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3509963" y="3455988"/>
            <a:ext cx="1962975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CC0000"/>
                </a:solidFill>
                <a:latin typeface="Calibri"/>
                <a:cs typeface="Calibri"/>
              </a:rPr>
              <a:t>Disease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3257550" y="1830388"/>
            <a:ext cx="2511202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Calibri"/>
                <a:cs typeface="Calibri"/>
              </a:rPr>
              <a:t>Genotype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911475" y="5149850"/>
            <a:ext cx="33480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152400" y="3429000"/>
            <a:ext cx="2271954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Behavior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6688138" y="3427413"/>
            <a:ext cx="1890539" cy="7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r>
              <a:rPr lang="en-US" sz="4800" dirty="0">
                <a:solidFill>
                  <a:srgbClr val="FF9900"/>
                </a:solidFill>
                <a:latin typeface="Calibri"/>
                <a:cs typeface="Calibri"/>
              </a:rPr>
              <a:t>Chance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5786438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52000">
                <a:srgbClr val="FF99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2660650" y="3705225"/>
            <a:ext cx="723900" cy="331788"/>
          </a:xfrm>
          <a:prstGeom prst="leftRightArrow">
            <a:avLst>
              <a:gd name="adj1" fmla="val 51352"/>
              <a:gd name="adj2" fmla="val 67333"/>
            </a:avLst>
          </a:prstGeom>
          <a:gradFill flip="none" rotWithShape="1">
            <a:gsLst>
              <a:gs pos="25000">
                <a:schemeClr val="tx1">
                  <a:lumMod val="5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 rot="16200000">
            <a:off x="4206082" y="2893219"/>
            <a:ext cx="722312" cy="330200"/>
          </a:xfrm>
          <a:prstGeom prst="leftRightArrow">
            <a:avLst>
              <a:gd name="adj1" fmla="val 51352"/>
              <a:gd name="adj2" fmla="val 6750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 rot="16200000">
            <a:off x="4205288" y="4589463"/>
            <a:ext cx="723900" cy="330200"/>
          </a:xfrm>
          <a:prstGeom prst="leftRightArrow">
            <a:avLst>
              <a:gd name="adj1" fmla="val 51352"/>
              <a:gd name="adj2" fmla="val 6765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3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5" name="Rectangle 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28" name="Rectangle 27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5"/>
            <a:ext cx="706251" cy="176249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4710775"/>
            <a:ext cx="706251" cy="176249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410587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13420" y="54105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89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5"/>
            <a:ext cx="706251" cy="176249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579059"/>
            <a:ext cx="706251" cy="89420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410587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3836" y="5838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5"/>
            <a:ext cx="706251" cy="86828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945141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24" name="Rectangle 23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36" name="Rectangle 3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3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32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45" name="Rectangle 4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54" name="Rectangle 5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59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5"/>
            <a:ext cx="706251" cy="123115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268033"/>
            <a:ext cx="706251" cy="120523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410587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94971" y="559525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5"/>
            <a:ext cx="706251" cy="55725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796101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7527" y="5941927"/>
            <a:ext cx="706251" cy="53133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65942" y="602291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43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33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45" name="Rectangle 4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49" name="Rectangle 48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53" name="Rectangle 5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56" name="Rectangle 5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8057" y="1676400"/>
            <a:ext cx="3025862" cy="400110"/>
            <a:chOff x="233257" y="894192"/>
            <a:chExt cx="3025862" cy="400110"/>
          </a:xfrm>
        </p:grpSpPr>
        <p:sp>
          <p:nvSpPr>
            <p:cNvPr id="59" name="Rectangle 5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465747" y="1676400"/>
            <a:ext cx="3025862" cy="400110"/>
            <a:chOff x="5160947" y="894192"/>
            <a:chExt cx="3025862" cy="400110"/>
          </a:xfrm>
        </p:grpSpPr>
        <p:sp>
          <p:nvSpPr>
            <p:cNvPr id="62" name="Rectangle 61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03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5"/>
            <a:ext cx="706251" cy="139962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034763"/>
            <a:ext cx="706251" cy="143850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194606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3836" y="5838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5"/>
            <a:ext cx="706251" cy="32398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678375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7527" y="6120131"/>
            <a:ext cx="706251" cy="35313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74538" y="61115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47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34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49" name="Rectangle 4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53" name="Rectangle 5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57" name="Rectangle 56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60" name="Rectangle 5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8057" y="1676400"/>
            <a:ext cx="3025862" cy="400110"/>
            <a:chOff x="233257" y="894192"/>
            <a:chExt cx="3025862" cy="400110"/>
          </a:xfrm>
        </p:grpSpPr>
        <p:sp>
          <p:nvSpPr>
            <p:cNvPr id="63" name="Rectangle 6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465747" y="1676400"/>
            <a:ext cx="3025862" cy="400110"/>
            <a:chOff x="5160947" y="894192"/>
            <a:chExt cx="3025862" cy="400110"/>
          </a:xfrm>
        </p:grpSpPr>
        <p:sp>
          <p:nvSpPr>
            <p:cNvPr id="66" name="Rectangle 6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618147" y="2057400"/>
            <a:ext cx="3025862" cy="400110"/>
            <a:chOff x="5160947" y="894192"/>
            <a:chExt cx="3025862" cy="400110"/>
          </a:xfrm>
        </p:grpSpPr>
        <p:sp>
          <p:nvSpPr>
            <p:cNvPr id="69" name="Rectangle 68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457" y="2057400"/>
            <a:ext cx="3025862" cy="400110"/>
            <a:chOff x="233257" y="894192"/>
            <a:chExt cx="3025862" cy="400110"/>
          </a:xfrm>
        </p:grpSpPr>
        <p:sp>
          <p:nvSpPr>
            <p:cNvPr id="75" name="Rectangle 7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90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4"/>
            <a:ext cx="706251" cy="106915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462424"/>
            <a:ext cx="706251" cy="101083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194606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3836" y="5838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4"/>
            <a:ext cx="706251" cy="75164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863041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7527" y="5779931"/>
            <a:ext cx="706251" cy="69333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74538" y="61115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81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35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83" name="Rectangle 8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87" name="Rectangle 86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91" name="Rectangle 90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94" name="Rectangle 9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38057" y="1676400"/>
            <a:ext cx="3025862" cy="400110"/>
            <a:chOff x="233257" y="894192"/>
            <a:chExt cx="3025862" cy="400110"/>
          </a:xfrm>
        </p:grpSpPr>
        <p:sp>
          <p:nvSpPr>
            <p:cNvPr id="97" name="Rectangle 96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465747" y="1676400"/>
            <a:ext cx="3025862" cy="400110"/>
            <a:chOff x="5160947" y="894192"/>
            <a:chExt cx="3025862" cy="400110"/>
          </a:xfrm>
        </p:grpSpPr>
        <p:sp>
          <p:nvSpPr>
            <p:cNvPr id="100" name="Rectangle 9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18147" y="2057400"/>
            <a:ext cx="3025862" cy="400110"/>
            <a:chOff x="5160947" y="894192"/>
            <a:chExt cx="3025862" cy="400110"/>
          </a:xfrm>
        </p:grpSpPr>
        <p:sp>
          <p:nvSpPr>
            <p:cNvPr id="103" name="Rectangle 10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90457" y="2057400"/>
            <a:ext cx="3025862" cy="400110"/>
            <a:chOff x="233257" y="894192"/>
            <a:chExt cx="3025862" cy="400110"/>
          </a:xfrm>
        </p:grpSpPr>
        <p:sp>
          <p:nvSpPr>
            <p:cNvPr id="106" name="Rectangle 105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2000" y="2133600"/>
            <a:ext cx="3025862" cy="400110"/>
            <a:chOff x="233257" y="894192"/>
            <a:chExt cx="3025862" cy="400110"/>
          </a:xfrm>
        </p:grpSpPr>
        <p:sp>
          <p:nvSpPr>
            <p:cNvPr id="109" name="Rectangle 10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838200" y="2209800"/>
            <a:ext cx="3025862" cy="400110"/>
            <a:chOff x="233257" y="894192"/>
            <a:chExt cx="3025862" cy="400110"/>
          </a:xfrm>
        </p:grpSpPr>
        <p:sp>
          <p:nvSpPr>
            <p:cNvPr id="130" name="Rectangle 129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14400" y="2286000"/>
            <a:ext cx="3025862" cy="400110"/>
            <a:chOff x="233257" y="894192"/>
            <a:chExt cx="3025862" cy="400110"/>
          </a:xfrm>
        </p:grpSpPr>
        <p:sp>
          <p:nvSpPr>
            <p:cNvPr id="133" name="Rectangle 13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990600" y="2362200"/>
            <a:ext cx="3025862" cy="400110"/>
            <a:chOff x="233257" y="894192"/>
            <a:chExt cx="3025862" cy="400110"/>
          </a:xfrm>
        </p:grpSpPr>
        <p:sp>
          <p:nvSpPr>
            <p:cNvPr id="136" name="Rectangle 135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066800" y="2438400"/>
            <a:ext cx="3025862" cy="400110"/>
            <a:chOff x="233257" y="894192"/>
            <a:chExt cx="3025862" cy="400110"/>
          </a:xfrm>
        </p:grpSpPr>
        <p:sp>
          <p:nvSpPr>
            <p:cNvPr id="139" name="Rectangle 13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143000" y="2514600"/>
            <a:ext cx="3025862" cy="400110"/>
            <a:chOff x="233257" y="894192"/>
            <a:chExt cx="3025862" cy="400110"/>
          </a:xfrm>
        </p:grpSpPr>
        <p:sp>
          <p:nvSpPr>
            <p:cNvPr id="142" name="Rectangle 141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" y="2590800"/>
            <a:ext cx="3025862" cy="400110"/>
            <a:chOff x="233257" y="894192"/>
            <a:chExt cx="3025862" cy="400110"/>
          </a:xfrm>
        </p:grpSpPr>
        <p:sp>
          <p:nvSpPr>
            <p:cNvPr id="145" name="Rectangle 14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295400" y="2667000"/>
            <a:ext cx="3025862" cy="400110"/>
            <a:chOff x="233257" y="894192"/>
            <a:chExt cx="3025862" cy="400110"/>
          </a:xfrm>
        </p:grpSpPr>
        <p:sp>
          <p:nvSpPr>
            <p:cNvPr id="148" name="Rectangle 147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715000" y="2133600"/>
            <a:ext cx="3025862" cy="400110"/>
            <a:chOff x="5160947" y="894192"/>
            <a:chExt cx="3025862" cy="400110"/>
          </a:xfrm>
        </p:grpSpPr>
        <p:sp>
          <p:nvSpPr>
            <p:cNvPr id="151" name="Rectangle 150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91200" y="2209800"/>
            <a:ext cx="3025862" cy="400110"/>
            <a:chOff x="5160947" y="894192"/>
            <a:chExt cx="3025862" cy="400110"/>
          </a:xfrm>
        </p:grpSpPr>
        <p:sp>
          <p:nvSpPr>
            <p:cNvPr id="154" name="Rectangle 15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867400" y="2286000"/>
            <a:ext cx="3025862" cy="400110"/>
            <a:chOff x="5160947" y="894192"/>
            <a:chExt cx="3025862" cy="400110"/>
          </a:xfrm>
        </p:grpSpPr>
        <p:sp>
          <p:nvSpPr>
            <p:cNvPr id="157" name="Rectangle 156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943600" y="2362200"/>
            <a:ext cx="3025862" cy="400110"/>
            <a:chOff x="5160947" y="894192"/>
            <a:chExt cx="3025862" cy="400110"/>
          </a:xfrm>
        </p:grpSpPr>
        <p:sp>
          <p:nvSpPr>
            <p:cNvPr id="160" name="Rectangle 15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019800" y="2438400"/>
            <a:ext cx="3025862" cy="400110"/>
            <a:chOff x="5160947" y="894192"/>
            <a:chExt cx="3025862" cy="400110"/>
          </a:xfrm>
        </p:grpSpPr>
        <p:sp>
          <p:nvSpPr>
            <p:cNvPr id="163" name="Rectangle 16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096000" y="2514600"/>
            <a:ext cx="3025862" cy="400110"/>
            <a:chOff x="5160947" y="894192"/>
            <a:chExt cx="3025862" cy="400110"/>
          </a:xfrm>
        </p:grpSpPr>
        <p:sp>
          <p:nvSpPr>
            <p:cNvPr id="166" name="Rectangle 16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2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366763" y="4354388"/>
            <a:ext cx="2448000" cy="2448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67527" y="4710774"/>
            <a:ext cx="706251" cy="106915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19698" y="5462424"/>
            <a:ext cx="706251" cy="101083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5991" y="5194606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3836" y="58382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744417" y="4710775"/>
            <a:ext cx="0" cy="17624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009525" y="549563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171717"/>
                </a:solidFill>
                <a:latin typeface="Calibri"/>
                <a:cs typeface="Calibri"/>
              </a:rPr>
              <a:t>allele frequency</a:t>
            </a:r>
            <a:endParaRPr lang="en-US" sz="12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64" y="4402998"/>
            <a:ext cx="57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cases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5141" y="4402998"/>
            <a:ext cx="77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  <a:latin typeface="Calibri"/>
                <a:cs typeface="Calibri"/>
              </a:rPr>
              <a:t>controls</a:t>
            </a:r>
            <a:endParaRPr lang="en-US" sz="1400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9698" y="4710774"/>
            <a:ext cx="706251" cy="75164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4971" y="4863041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71717"/>
                </a:solidFill>
                <a:latin typeface="Calibri"/>
                <a:cs typeface="Calibri"/>
              </a:rPr>
              <a:t>G</a:t>
            </a:r>
            <a:endParaRPr lang="en-US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7527" y="5779931"/>
            <a:ext cx="706251" cy="69333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74538" y="61115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81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36</a:t>
            </a:fld>
            <a:endParaRPr lang="en-US" sz="800" dirty="0" smtClean="0">
              <a:latin typeface="Calibri"/>
              <a:cs typeface="Calibri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33257" y="894192"/>
            <a:ext cx="3025862" cy="400110"/>
            <a:chOff x="233257" y="894192"/>
            <a:chExt cx="3025862" cy="400110"/>
          </a:xfrm>
        </p:grpSpPr>
        <p:sp>
          <p:nvSpPr>
            <p:cNvPr id="83" name="Rectangle 8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33257" y="298069"/>
            <a:ext cx="100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160947" y="894192"/>
            <a:ext cx="3025862" cy="400110"/>
            <a:chOff x="5160947" y="894192"/>
            <a:chExt cx="3025862" cy="400110"/>
          </a:xfrm>
        </p:grpSpPr>
        <p:sp>
          <p:nvSpPr>
            <p:cNvPr id="87" name="Rectangle 86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5143954" y="298069"/>
            <a:ext cx="1411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 sz="28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385657" y="1295400"/>
            <a:ext cx="3025862" cy="400110"/>
            <a:chOff x="233257" y="894192"/>
            <a:chExt cx="3025862" cy="400110"/>
          </a:xfrm>
        </p:grpSpPr>
        <p:sp>
          <p:nvSpPr>
            <p:cNvPr id="91" name="Rectangle 90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313347" y="1295400"/>
            <a:ext cx="3025862" cy="400110"/>
            <a:chOff x="5160947" y="894192"/>
            <a:chExt cx="3025862" cy="400110"/>
          </a:xfrm>
        </p:grpSpPr>
        <p:sp>
          <p:nvSpPr>
            <p:cNvPr id="94" name="Rectangle 9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38057" y="1676400"/>
            <a:ext cx="3025862" cy="400110"/>
            <a:chOff x="233257" y="894192"/>
            <a:chExt cx="3025862" cy="400110"/>
          </a:xfrm>
        </p:grpSpPr>
        <p:sp>
          <p:nvSpPr>
            <p:cNvPr id="97" name="Rectangle 96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465747" y="1676400"/>
            <a:ext cx="3025862" cy="400110"/>
            <a:chOff x="5160947" y="894192"/>
            <a:chExt cx="3025862" cy="400110"/>
          </a:xfrm>
        </p:grpSpPr>
        <p:sp>
          <p:nvSpPr>
            <p:cNvPr id="100" name="Rectangle 9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18147" y="2057400"/>
            <a:ext cx="3025862" cy="400110"/>
            <a:chOff x="5160947" y="894192"/>
            <a:chExt cx="3025862" cy="400110"/>
          </a:xfrm>
        </p:grpSpPr>
        <p:sp>
          <p:nvSpPr>
            <p:cNvPr id="103" name="Rectangle 10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90457" y="2057400"/>
            <a:ext cx="3025862" cy="400110"/>
            <a:chOff x="233257" y="894192"/>
            <a:chExt cx="3025862" cy="400110"/>
          </a:xfrm>
        </p:grpSpPr>
        <p:sp>
          <p:nvSpPr>
            <p:cNvPr id="106" name="Rectangle 105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2000" y="2133600"/>
            <a:ext cx="3025862" cy="400110"/>
            <a:chOff x="233257" y="894192"/>
            <a:chExt cx="3025862" cy="400110"/>
          </a:xfrm>
        </p:grpSpPr>
        <p:sp>
          <p:nvSpPr>
            <p:cNvPr id="109" name="Rectangle 10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838200" y="2209800"/>
            <a:ext cx="3025862" cy="400110"/>
            <a:chOff x="233257" y="894192"/>
            <a:chExt cx="3025862" cy="400110"/>
          </a:xfrm>
        </p:grpSpPr>
        <p:sp>
          <p:nvSpPr>
            <p:cNvPr id="130" name="Rectangle 129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14400" y="2286000"/>
            <a:ext cx="3025862" cy="400110"/>
            <a:chOff x="233257" y="894192"/>
            <a:chExt cx="3025862" cy="400110"/>
          </a:xfrm>
        </p:grpSpPr>
        <p:sp>
          <p:nvSpPr>
            <p:cNvPr id="133" name="Rectangle 132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990600" y="2362200"/>
            <a:ext cx="3025862" cy="400110"/>
            <a:chOff x="233257" y="894192"/>
            <a:chExt cx="3025862" cy="400110"/>
          </a:xfrm>
        </p:grpSpPr>
        <p:sp>
          <p:nvSpPr>
            <p:cNvPr id="136" name="Rectangle 135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066800" y="2438400"/>
            <a:ext cx="3025862" cy="400110"/>
            <a:chOff x="233257" y="894192"/>
            <a:chExt cx="3025862" cy="400110"/>
          </a:xfrm>
        </p:grpSpPr>
        <p:sp>
          <p:nvSpPr>
            <p:cNvPr id="139" name="Rectangle 138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143000" y="2514600"/>
            <a:ext cx="3025862" cy="400110"/>
            <a:chOff x="233257" y="894192"/>
            <a:chExt cx="3025862" cy="400110"/>
          </a:xfrm>
        </p:grpSpPr>
        <p:sp>
          <p:nvSpPr>
            <p:cNvPr id="142" name="Rectangle 141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" y="2590800"/>
            <a:ext cx="3025862" cy="400110"/>
            <a:chOff x="233257" y="894192"/>
            <a:chExt cx="3025862" cy="400110"/>
          </a:xfrm>
        </p:grpSpPr>
        <p:sp>
          <p:nvSpPr>
            <p:cNvPr id="145" name="Rectangle 144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49673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295400" y="2667000"/>
            <a:ext cx="3025862" cy="400110"/>
            <a:chOff x="233257" y="894192"/>
            <a:chExt cx="3025862" cy="400110"/>
          </a:xfrm>
        </p:grpSpPr>
        <p:sp>
          <p:nvSpPr>
            <p:cNvPr id="148" name="Rectangle 147"/>
            <p:cNvSpPr/>
            <p:nvPr/>
          </p:nvSpPr>
          <p:spPr>
            <a:xfrm>
              <a:off x="23325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49673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715000" y="2133600"/>
            <a:ext cx="3025862" cy="400110"/>
            <a:chOff x="5160947" y="894192"/>
            <a:chExt cx="3025862" cy="400110"/>
          </a:xfrm>
        </p:grpSpPr>
        <p:sp>
          <p:nvSpPr>
            <p:cNvPr id="151" name="Rectangle 150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91200" y="2209800"/>
            <a:ext cx="3025862" cy="400110"/>
            <a:chOff x="5160947" y="894192"/>
            <a:chExt cx="3025862" cy="400110"/>
          </a:xfrm>
        </p:grpSpPr>
        <p:sp>
          <p:nvSpPr>
            <p:cNvPr id="154" name="Rectangle 153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867400" y="2286000"/>
            <a:ext cx="3025862" cy="400110"/>
            <a:chOff x="5160947" y="894192"/>
            <a:chExt cx="3025862" cy="400110"/>
          </a:xfrm>
        </p:grpSpPr>
        <p:sp>
          <p:nvSpPr>
            <p:cNvPr id="157" name="Rectangle 156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943600" y="2362200"/>
            <a:ext cx="3025862" cy="400110"/>
            <a:chOff x="5160947" y="894192"/>
            <a:chExt cx="3025862" cy="400110"/>
          </a:xfrm>
        </p:grpSpPr>
        <p:sp>
          <p:nvSpPr>
            <p:cNvPr id="160" name="Rectangle 159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019800" y="2438400"/>
            <a:ext cx="3025862" cy="400110"/>
            <a:chOff x="5160947" y="894192"/>
            <a:chExt cx="3025862" cy="400110"/>
          </a:xfrm>
        </p:grpSpPr>
        <p:sp>
          <p:nvSpPr>
            <p:cNvPr id="163" name="Rectangle 162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424423" y="894192"/>
              <a:ext cx="348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G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096000" y="2514600"/>
            <a:ext cx="3025862" cy="400110"/>
            <a:chOff x="5160947" y="894192"/>
            <a:chExt cx="3025862" cy="400110"/>
          </a:xfrm>
        </p:grpSpPr>
        <p:sp>
          <p:nvSpPr>
            <p:cNvPr id="166" name="Rectangle 165"/>
            <p:cNvSpPr/>
            <p:nvPr/>
          </p:nvSpPr>
          <p:spPr>
            <a:xfrm>
              <a:off x="5160947" y="946043"/>
              <a:ext cx="3025862" cy="287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424423" y="89419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171717"/>
                  </a:solidFill>
                  <a:latin typeface="Calibri"/>
                  <a:cs typeface="Calibri"/>
                </a:rPr>
                <a:t>T</a:t>
              </a:r>
              <a:endParaRPr lang="en-US" sz="2000" b="1" dirty="0">
                <a:solidFill>
                  <a:srgbClr val="171717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11" name="Straight Arrow Connector 110"/>
          <p:cNvCxnSpPr/>
          <p:nvPr/>
        </p:nvCxnSpPr>
        <p:spPr>
          <a:xfrm>
            <a:off x="5896795" y="5317202"/>
            <a:ext cx="680028" cy="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591019" y="5029200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171717"/>
                </a:solidFill>
                <a:latin typeface="Calibri"/>
                <a:cs typeface="Calibri"/>
              </a:rPr>
              <a:t>Statistical test</a:t>
            </a:r>
          </a:p>
          <a:p>
            <a:r>
              <a:rPr lang="en-US" sz="1800" b="1" dirty="0" smtClean="0">
                <a:solidFill>
                  <a:srgbClr val="171717"/>
                </a:solidFill>
                <a:latin typeface="Calibri"/>
                <a:cs typeface="Calibri"/>
              </a:rPr>
              <a:t>(Chi-square, regression)</a:t>
            </a:r>
            <a:endParaRPr lang="en-US" sz="1800" b="1" dirty="0">
              <a:solidFill>
                <a:srgbClr val="171717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50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4-24 at 11.14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09" r="-13709"/>
          <a:stretch>
            <a:fillRect/>
          </a:stretch>
        </p:blipFill>
        <p:spPr/>
      </p:pic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37</a:t>
            </a:fld>
            <a:endParaRPr lang="en-US" sz="800" dirty="0" smtClean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statistical tests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380942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3 at 22.26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/>
          <a:stretch/>
        </p:blipFill>
        <p:spPr>
          <a:xfrm>
            <a:off x="152400" y="1219199"/>
            <a:ext cx="8839200" cy="54191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(Body)"/>
                <a:cs typeface="Calibri (Body)"/>
              </a:rPr>
              <a:t>The 1000 Genomes Project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017524"/>
            <a:ext cx="3429000" cy="83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5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28600"/>
            <a:ext cx="49442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discuss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Recapture Some Basic Genetics</a:t>
            </a:r>
          </a:p>
          <a:p>
            <a:pPr lvl="1"/>
            <a:r>
              <a:rPr lang="en-US" dirty="0" smtClean="0"/>
              <a:t>Human Genome &amp; Genetic Variation</a:t>
            </a:r>
          </a:p>
          <a:p>
            <a:r>
              <a:rPr lang="en-US" dirty="0" smtClean="0"/>
              <a:t>Discoveries </a:t>
            </a:r>
            <a:r>
              <a:rPr lang="en-US" dirty="0" smtClean="0"/>
              <a:t>in </a:t>
            </a:r>
            <a:r>
              <a:rPr lang="en-US" dirty="0" err="1" smtClean="0"/>
              <a:t>Mendelian</a:t>
            </a:r>
            <a:r>
              <a:rPr lang="en-US" dirty="0" smtClean="0"/>
              <a:t> Diseases &amp; Complex Diseases</a:t>
            </a:r>
          </a:p>
          <a:p>
            <a:pPr lvl="1"/>
            <a:r>
              <a:rPr lang="en-US" dirty="0" smtClean="0"/>
              <a:t>Huntington’s Disease</a:t>
            </a:r>
          </a:p>
          <a:p>
            <a:pPr lvl="1"/>
            <a:r>
              <a:rPr lang="en-US" dirty="0" smtClean="0"/>
              <a:t>GWAS &amp; Statistics</a:t>
            </a:r>
          </a:p>
          <a:p>
            <a:pPr lvl="1"/>
            <a:r>
              <a:rPr lang="en-US" dirty="0" smtClean="0"/>
              <a:t>Coronary </a:t>
            </a:r>
            <a:r>
              <a:rPr lang="en-US" dirty="0" smtClean="0"/>
              <a:t>artery disease</a:t>
            </a:r>
          </a:p>
          <a:p>
            <a:pPr lvl="1"/>
            <a:r>
              <a:rPr lang="en-US" dirty="0" smtClean="0"/>
              <a:t>Other examples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31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3 at 17.14.4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6" b="17020"/>
          <a:stretch/>
        </p:blipFill>
        <p:spPr>
          <a:xfrm>
            <a:off x="0" y="2554515"/>
            <a:ext cx="9144000" cy="38462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Imputation: infer </a:t>
            </a:r>
            <a:r>
              <a:rPr lang="en-US" dirty="0" err="1" smtClean="0"/>
              <a:t>untyped</a:t>
            </a:r>
            <a:r>
              <a:rPr lang="en-US" dirty="0" smtClean="0"/>
              <a:t> genotypes based on a suitable reference panel of well-characterized and validated genotypes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57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>
            <a:off x="5820978" y="1829015"/>
            <a:ext cx="0" cy="40954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633134" y="4923861"/>
            <a:ext cx="690670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083242" y="4522050"/>
            <a:ext cx="1158519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4702232" y="4145971"/>
            <a:ext cx="781712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847288" y="3803230"/>
            <a:ext cx="781712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177583" y="3412151"/>
            <a:ext cx="1455551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632996" y="3058893"/>
            <a:ext cx="91021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825129" y="2683335"/>
            <a:ext cx="1312025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410700" y="2284805"/>
            <a:ext cx="873043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024006" y="1945641"/>
            <a:ext cx="2157627" cy="128298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71717"/>
                </a:solidFill>
              </a:rPr>
              <a:t>Affy</a:t>
            </a:r>
            <a:r>
              <a:rPr lang="en-US" dirty="0" smtClean="0">
                <a:solidFill>
                  <a:srgbClr val="171717"/>
                </a:solidFill>
              </a:rPr>
              <a:t> 6.0</a:t>
            </a:r>
          </a:p>
          <a:p>
            <a:pPr algn="ctr"/>
            <a:r>
              <a:rPr lang="en-US" dirty="0" smtClean="0">
                <a:solidFill>
                  <a:srgbClr val="171717"/>
                </a:solidFill>
              </a:rPr>
              <a:t>2,500 individuals</a:t>
            </a:r>
            <a:endParaRPr lang="en-US" dirty="0">
              <a:solidFill>
                <a:srgbClr val="171717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37416" y="2121946"/>
            <a:ext cx="2157627" cy="128298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71717"/>
                </a:solidFill>
              </a:rPr>
              <a:t>Illumina</a:t>
            </a:r>
            <a:r>
              <a:rPr lang="en-US" dirty="0" smtClean="0">
                <a:solidFill>
                  <a:srgbClr val="171717"/>
                </a:solidFill>
              </a:rPr>
              <a:t> 1M</a:t>
            </a:r>
          </a:p>
          <a:p>
            <a:pPr algn="ctr"/>
            <a:r>
              <a:rPr lang="en-US" dirty="0" smtClean="0">
                <a:solidFill>
                  <a:srgbClr val="171717"/>
                </a:solidFill>
              </a:rPr>
              <a:t>7,00 individuals</a:t>
            </a:r>
            <a:endParaRPr lang="en-US" dirty="0">
              <a:solidFill>
                <a:srgbClr val="171717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481226" y="2344516"/>
            <a:ext cx="2157627" cy="128298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71717"/>
                </a:solidFill>
              </a:rPr>
              <a:t>Affy</a:t>
            </a:r>
            <a:r>
              <a:rPr lang="en-US" dirty="0" smtClean="0">
                <a:solidFill>
                  <a:srgbClr val="171717"/>
                </a:solidFill>
              </a:rPr>
              <a:t> 5.0</a:t>
            </a:r>
          </a:p>
          <a:p>
            <a:pPr algn="ctr"/>
            <a:r>
              <a:rPr lang="en-US" dirty="0" smtClean="0">
                <a:solidFill>
                  <a:srgbClr val="171717"/>
                </a:solidFill>
              </a:rPr>
              <a:t>7,00 individuals</a:t>
            </a:r>
            <a:endParaRPr lang="en-US" dirty="0">
              <a:solidFill>
                <a:srgbClr val="171717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8603" y="1816041"/>
            <a:ext cx="2157627" cy="1282988"/>
          </a:xfrm>
          <a:prstGeom prst="round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71717"/>
                </a:solidFill>
              </a:rPr>
              <a:t>Affy</a:t>
            </a:r>
            <a:r>
              <a:rPr lang="en-US" dirty="0" smtClean="0">
                <a:solidFill>
                  <a:srgbClr val="171717"/>
                </a:solidFill>
              </a:rPr>
              <a:t> 6.0</a:t>
            </a:r>
          </a:p>
          <a:p>
            <a:pPr algn="ctr"/>
            <a:r>
              <a:rPr lang="en-US" dirty="0" smtClean="0">
                <a:solidFill>
                  <a:srgbClr val="171717"/>
                </a:solidFill>
              </a:rPr>
              <a:t>2,500 individuals</a:t>
            </a:r>
            <a:endParaRPr lang="en-US" dirty="0">
              <a:solidFill>
                <a:srgbClr val="171717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003" y="1968441"/>
            <a:ext cx="2157627" cy="1282988"/>
          </a:xfrm>
          <a:prstGeom prst="roundRect">
            <a:avLst/>
          </a:prstGeom>
          <a:solidFill>
            <a:srgbClr val="9BBB59"/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71717"/>
                </a:solidFill>
              </a:rPr>
              <a:t>Illumina</a:t>
            </a:r>
            <a:r>
              <a:rPr lang="en-US" dirty="0" smtClean="0">
                <a:solidFill>
                  <a:srgbClr val="171717"/>
                </a:solidFill>
              </a:rPr>
              <a:t> 1M</a:t>
            </a:r>
          </a:p>
          <a:p>
            <a:pPr algn="ctr"/>
            <a:r>
              <a:rPr lang="en-US" dirty="0" smtClean="0">
                <a:solidFill>
                  <a:srgbClr val="171717"/>
                </a:solidFill>
              </a:rPr>
              <a:t>7,00 individuals</a:t>
            </a:r>
            <a:endParaRPr lang="en-US" dirty="0">
              <a:solidFill>
                <a:srgbClr val="171717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63403" y="2120841"/>
            <a:ext cx="2157627" cy="1282988"/>
          </a:xfrm>
          <a:prstGeom prst="roundRect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71717"/>
                </a:solidFill>
              </a:rPr>
              <a:t>Illumina</a:t>
            </a:r>
            <a:r>
              <a:rPr lang="en-US" dirty="0" smtClean="0">
                <a:solidFill>
                  <a:srgbClr val="171717"/>
                </a:solidFill>
              </a:rPr>
              <a:t> 1M</a:t>
            </a:r>
          </a:p>
          <a:p>
            <a:pPr algn="ctr"/>
            <a:r>
              <a:rPr lang="en-US" dirty="0" smtClean="0">
                <a:solidFill>
                  <a:srgbClr val="171717"/>
                </a:solidFill>
              </a:rPr>
              <a:t>7,00 individuals</a:t>
            </a:r>
            <a:endParaRPr lang="en-US" dirty="0">
              <a:solidFill>
                <a:srgbClr val="171717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5803" y="2273241"/>
            <a:ext cx="2157627" cy="1282988"/>
          </a:xfrm>
          <a:prstGeom prst="round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71717"/>
                </a:solidFill>
              </a:rPr>
              <a:t>Illumina</a:t>
            </a:r>
            <a:r>
              <a:rPr lang="en-US" dirty="0" smtClean="0">
                <a:solidFill>
                  <a:srgbClr val="171717"/>
                </a:solidFill>
              </a:rPr>
              <a:t> 1M</a:t>
            </a:r>
          </a:p>
          <a:p>
            <a:pPr algn="ctr"/>
            <a:r>
              <a:rPr lang="en-US" dirty="0" smtClean="0">
                <a:solidFill>
                  <a:srgbClr val="171717"/>
                </a:solidFill>
              </a:rPr>
              <a:t>7,00 individuals</a:t>
            </a:r>
            <a:endParaRPr lang="en-US" dirty="0">
              <a:solidFill>
                <a:srgbClr val="171717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8203" y="2425641"/>
            <a:ext cx="2157627" cy="1282988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71717"/>
                </a:solidFill>
              </a:rPr>
              <a:t>Illumina</a:t>
            </a:r>
            <a:r>
              <a:rPr lang="en-US" dirty="0" smtClean="0">
                <a:solidFill>
                  <a:srgbClr val="171717"/>
                </a:solidFill>
              </a:rPr>
              <a:t> 2.5M</a:t>
            </a:r>
          </a:p>
          <a:p>
            <a:pPr algn="ctr"/>
            <a:r>
              <a:rPr lang="en-US" dirty="0" smtClean="0">
                <a:solidFill>
                  <a:srgbClr val="171717"/>
                </a:solidFill>
              </a:rPr>
              <a:t>12,00 individuals</a:t>
            </a:r>
            <a:endParaRPr lang="en-US" dirty="0">
              <a:solidFill>
                <a:srgbClr val="171717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39545" y="3827726"/>
            <a:ext cx="0" cy="716386"/>
          </a:xfrm>
          <a:prstGeom prst="straightConnector1">
            <a:avLst/>
          </a:prstGeom>
          <a:ln>
            <a:solidFill>
              <a:srgbClr val="3C3C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5803" y="5906891"/>
            <a:ext cx="2399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171717"/>
                </a:solidFill>
                <a:latin typeface="Helvetica"/>
                <a:cs typeface="Helvetica"/>
              </a:rPr>
              <a:t>Meta-analysis</a:t>
            </a:r>
            <a:endParaRPr lang="en-US" sz="28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035841" y="1816041"/>
            <a:ext cx="0" cy="409540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202435" y="5921302"/>
            <a:ext cx="3779993" cy="31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02431" y="6336268"/>
            <a:ext cx="198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171717"/>
                </a:solidFill>
                <a:latin typeface="Helvetica"/>
                <a:cs typeface="Helvetica"/>
              </a:rPr>
              <a:t>Odds ratio = </a:t>
            </a:r>
            <a:r>
              <a:rPr lang="en-US" sz="1800" dirty="0" err="1" smtClean="0">
                <a:solidFill>
                  <a:srgbClr val="171717"/>
                </a:solidFill>
                <a:latin typeface="Helvetica"/>
                <a:cs typeface="Helvetica"/>
              </a:rPr>
              <a:t>ln</a:t>
            </a:r>
            <a:r>
              <a:rPr lang="en-US" sz="1800" dirty="0" smtClean="0">
                <a:solidFill>
                  <a:srgbClr val="171717"/>
                </a:solidFill>
                <a:latin typeface="Helvetica"/>
                <a:cs typeface="Helvetica"/>
              </a:rPr>
              <a:t>(β)</a:t>
            </a:r>
            <a:endParaRPr lang="en-US" sz="18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19" name="Diamond 18"/>
          <p:cNvSpPr/>
          <p:nvPr/>
        </p:nvSpPr>
        <p:spPr>
          <a:xfrm>
            <a:off x="5633133" y="2071576"/>
            <a:ext cx="431997" cy="431997"/>
          </a:xfrm>
          <a:prstGeom prst="diamond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5309137" y="2503573"/>
            <a:ext cx="359997" cy="359997"/>
          </a:xfrm>
          <a:prstGeom prst="diamond">
            <a:avLst/>
          </a:prstGeom>
          <a:solidFill>
            <a:schemeClr val="accent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3" name="Diamond 32"/>
          <p:cNvSpPr/>
          <p:nvPr/>
        </p:nvSpPr>
        <p:spPr>
          <a:xfrm>
            <a:off x="5757464" y="4704617"/>
            <a:ext cx="431997" cy="431997"/>
          </a:xfrm>
          <a:prstGeom prst="diamond">
            <a:avLst/>
          </a:prstGeom>
          <a:solidFill>
            <a:schemeClr val="accent4">
              <a:lumMod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4" name="Diamond 33"/>
          <p:cNvSpPr/>
          <p:nvPr/>
        </p:nvSpPr>
        <p:spPr>
          <a:xfrm>
            <a:off x="5456740" y="4344620"/>
            <a:ext cx="359997" cy="359997"/>
          </a:xfrm>
          <a:prstGeom prst="diamond">
            <a:avLst/>
          </a:prstGeom>
          <a:solidFill>
            <a:schemeClr val="accent3">
              <a:lumMod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5" name="Diamond 34"/>
          <p:cNvSpPr/>
          <p:nvPr/>
        </p:nvSpPr>
        <p:spPr>
          <a:xfrm>
            <a:off x="5887746" y="2863570"/>
            <a:ext cx="395997" cy="395997"/>
          </a:xfrm>
          <a:prstGeom prst="diamond">
            <a:avLst/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5997041" y="3552626"/>
            <a:ext cx="503995" cy="503996"/>
          </a:xfrm>
          <a:prstGeom prst="diamond">
            <a:avLst/>
          </a:prstGeom>
          <a:solidFill>
            <a:schemeClr val="accent5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4939244" y="3984623"/>
            <a:ext cx="323997" cy="323997"/>
          </a:xfrm>
          <a:prstGeom prst="diamond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795245" y="3264629"/>
            <a:ext cx="287997" cy="287997"/>
          </a:xfrm>
          <a:prstGeom prst="diamond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0261" y="6000690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171717"/>
                </a:solidFill>
                <a:latin typeface="Helvetica"/>
                <a:cs typeface="Helvetica"/>
              </a:rPr>
              <a:t>1.0</a:t>
            </a:r>
            <a:endParaRPr lang="en-US" sz="20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53024" y="5574268"/>
            <a:ext cx="132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rgbClr val="171717"/>
                </a:solidFill>
                <a:latin typeface="Helvetica"/>
                <a:cs typeface="Helvetica"/>
              </a:rPr>
              <a:t>Forest plot</a:t>
            </a:r>
            <a:endParaRPr lang="en-US" sz="1800" i="1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1003" y="4520291"/>
            <a:ext cx="186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171717"/>
                </a:solidFill>
                <a:latin typeface="Helvetica"/>
                <a:cs typeface="Helvetica"/>
              </a:rPr>
              <a:t>Imputation</a:t>
            </a:r>
            <a:endParaRPr lang="en-US" sz="2800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642762" y="5067619"/>
            <a:ext cx="0" cy="716386"/>
          </a:xfrm>
          <a:prstGeom prst="straightConnector1">
            <a:avLst/>
          </a:prstGeom>
          <a:ln>
            <a:solidFill>
              <a:srgbClr val="3C3C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Hexagon 72"/>
          <p:cNvSpPr/>
          <p:nvPr/>
        </p:nvSpPr>
        <p:spPr>
          <a:xfrm>
            <a:off x="5433628" y="5214652"/>
            <a:ext cx="755995" cy="647999"/>
          </a:xfrm>
          <a:prstGeom prst="hexagon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1717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95800" y="1066800"/>
            <a:ext cx="265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171717"/>
                </a:solidFill>
                <a:latin typeface="Helvetica"/>
                <a:cs typeface="Helvetica"/>
              </a:rPr>
              <a:t>Results for one SNP</a:t>
            </a:r>
            <a:endParaRPr lang="en-US" sz="2000" b="1" dirty="0">
              <a:solidFill>
                <a:srgbClr val="171717"/>
              </a:solidFill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GWAS datasets</a:t>
            </a:r>
            <a:endParaRPr lang="en-US" dirty="0"/>
          </a:p>
        </p:txBody>
      </p:sp>
      <p:sp>
        <p:nvSpPr>
          <p:cNvPr id="41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November 30, 2014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41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482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&gt;50</a:t>
            </a:r>
            <a:r>
              <a:rPr lang="en-GB" sz="2000" dirty="0"/>
              <a:t>% adult population of Iceland </a:t>
            </a:r>
            <a:r>
              <a:rPr lang="en-GB" sz="2000" dirty="0" smtClean="0"/>
              <a:t>(&gt;140,000) in biobank (blood)</a:t>
            </a:r>
            <a:endParaRPr lang="en-GB" sz="2000" dirty="0"/>
          </a:p>
          <a:p>
            <a:pPr marL="319088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Pedigree information going back to the first settlements (≈1000 years ago)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Extensive medical records &amp; genotypic data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Over 250 high-impact publications (Nature, Science, AJHG)</a:t>
            </a:r>
            <a:endParaRPr lang="en-GB" sz="2000" dirty="0"/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50 </a:t>
            </a:r>
            <a:r>
              <a:rPr lang="en-GB" sz="2000" dirty="0"/>
              <a:t>common diseases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Stroke (=CVA) association with </a:t>
            </a:r>
            <a:r>
              <a:rPr lang="nl-NL" sz="1600" i="1" dirty="0" smtClean="0"/>
              <a:t>ALOX5AP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 smtClean="0"/>
              <a:t>MI </a:t>
            </a:r>
            <a:r>
              <a:rPr lang="en-GB" sz="1600" dirty="0"/>
              <a:t>association with </a:t>
            </a:r>
            <a:r>
              <a:rPr lang="nl-NL" sz="1600" i="1" dirty="0" smtClean="0"/>
              <a:t>ALOX5AP</a:t>
            </a:r>
            <a:endParaRPr lang="en-GB" sz="1600" dirty="0"/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Association of a variant on 9p21.1 with Abdominal aortic aneurysm (AAA), i</a:t>
            </a:r>
            <a:r>
              <a:rPr lang="nl-NL" sz="1600" dirty="0"/>
              <a:t>ntracrainial aneurysm, stroke and </a:t>
            </a:r>
            <a:r>
              <a:rPr lang="nl-NL" sz="1600" dirty="0" smtClean="0"/>
              <a:t>MI</a:t>
            </a:r>
            <a:endParaRPr lang="en-GB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496" y="2348992"/>
            <a:ext cx="2520000" cy="100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Genetics, Inc.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  <p:grpSp>
        <p:nvGrpSpPr>
          <p:cNvPr id="5" name="Group 3"/>
          <p:cNvGrpSpPr/>
          <p:nvPr/>
        </p:nvGrpSpPr>
        <p:grpSpPr>
          <a:xfrm>
            <a:off x="1610816" y="4365104"/>
            <a:ext cx="3124200" cy="2240280"/>
            <a:chOff x="228600" y="4465320"/>
            <a:chExt cx="3124200" cy="22402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26" t="29877" r="1163"/>
            <a:stretch>
              <a:fillRect/>
            </a:stretch>
          </p:blipFill>
          <p:spPr bwMode="auto">
            <a:xfrm>
              <a:off x="304801" y="4465320"/>
              <a:ext cx="2993199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kstvak 6"/>
            <p:cNvSpPr txBox="1"/>
            <p:nvPr/>
          </p:nvSpPr>
          <p:spPr>
            <a:xfrm>
              <a:off x="228600" y="6474768"/>
              <a:ext cx="3124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Nature Genetics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; volume 36, 233; 2004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5163641" y="4365104"/>
            <a:ext cx="3152775" cy="2240280"/>
            <a:chOff x="4772025" y="4465320"/>
            <a:chExt cx="3152775" cy="224028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27275" y="4465320"/>
              <a:ext cx="2942081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kstvak 7"/>
            <p:cNvSpPr txBox="1"/>
            <p:nvPr/>
          </p:nvSpPr>
          <p:spPr>
            <a:xfrm>
              <a:off x="4772025" y="6474768"/>
              <a:ext cx="3152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Science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volume 316, 1491; 2007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1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Trust Case-Control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1,500 1958 Birth Cohort Controls (58BC)</a:t>
            </a:r>
          </a:p>
          <a:p>
            <a:r>
              <a:rPr lang="en-US" dirty="0"/>
              <a:t>1,500 UK Blood Services Controls (UKBS)</a:t>
            </a:r>
          </a:p>
          <a:p>
            <a:r>
              <a:rPr lang="en-US" dirty="0"/>
              <a:t>14,000 cases of seven common diseases</a:t>
            </a:r>
          </a:p>
          <a:p>
            <a:pPr lvl="1"/>
            <a:r>
              <a:rPr lang="en-US" sz="1800" dirty="0"/>
              <a:t>Bipolar disorder</a:t>
            </a:r>
          </a:p>
          <a:p>
            <a:pPr lvl="1"/>
            <a:r>
              <a:rPr lang="en-US" sz="1800" b="1" dirty="0"/>
              <a:t>Coronary artery disease</a:t>
            </a:r>
          </a:p>
          <a:p>
            <a:pPr lvl="1"/>
            <a:r>
              <a:rPr lang="en-US" sz="1800" dirty="0" err="1"/>
              <a:t>Crohn's</a:t>
            </a:r>
            <a:r>
              <a:rPr lang="en-US" sz="1800" dirty="0"/>
              <a:t> disease</a:t>
            </a:r>
          </a:p>
          <a:p>
            <a:pPr lvl="1"/>
            <a:r>
              <a:rPr lang="en-US" sz="1800" b="1" dirty="0"/>
              <a:t>Hypertension</a:t>
            </a:r>
          </a:p>
          <a:p>
            <a:pPr lvl="1"/>
            <a:r>
              <a:rPr lang="en-US" sz="1800" dirty="0"/>
              <a:t>Rheumatoid arthritis</a:t>
            </a:r>
          </a:p>
          <a:p>
            <a:pPr lvl="1"/>
            <a:r>
              <a:rPr lang="en-US" sz="1800" b="1" dirty="0"/>
              <a:t>Type 1 diabetes</a:t>
            </a:r>
          </a:p>
          <a:p>
            <a:pPr lvl="1"/>
            <a:r>
              <a:rPr lang="en-US" sz="1800" b="1" dirty="0"/>
              <a:t>Type 2 diabetes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43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241444"/>
            <a:ext cx="5935960" cy="3053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8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6642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err="1" smtClean="0"/>
              <a:t>deCODE</a:t>
            </a:r>
            <a:r>
              <a:rPr lang="en-US" sz="1800" dirty="0" smtClean="0"/>
              <a:t> Genetics was the first to discover a SNP associated with myocardial infarction (MI) in 2007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WTCCC, McPherson, and </a:t>
            </a:r>
            <a:r>
              <a:rPr lang="en-US" sz="1800" dirty="0" err="1" smtClean="0"/>
              <a:t>Samani</a:t>
            </a:r>
            <a:r>
              <a:rPr lang="en-US" sz="1800" dirty="0" smtClean="0"/>
              <a:t> were able to replicate the same finding in the same year, and many have reconfirmed it in different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6" name="Tekstvak 8"/>
          <p:cNvSpPr txBox="1"/>
          <p:nvPr/>
        </p:nvSpPr>
        <p:spPr>
          <a:xfrm>
            <a:off x="107504" y="616704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Helgadottir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A.,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:1491-1493, 2007</a:t>
            </a:r>
          </a:p>
          <a:p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McPherson, R.,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:1488-1491,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N.J., </a:t>
            </a:r>
            <a:r>
              <a:rPr lang="en-US" sz="900" i="1" dirty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357(5)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:443-453, 2007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02" name="Picture 2" descr="heart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595" y="1066800"/>
            <a:ext cx="2205405" cy="16383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2203" y="4490630"/>
            <a:ext cx="3565597" cy="18339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819400"/>
            <a:ext cx="2942081" cy="2011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743200"/>
            <a:ext cx="5140900" cy="168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 b="41414"/>
          <a:stretch>
            <a:fillRect/>
          </a:stretch>
        </p:blipFill>
        <p:spPr bwMode="auto">
          <a:xfrm>
            <a:off x="1457054" y="4806778"/>
            <a:ext cx="3876946" cy="128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42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832" t="3259" r="1799" b="60683"/>
          <a:stretch>
            <a:fillRect/>
          </a:stretch>
        </p:blipFill>
        <p:spPr bwMode="auto">
          <a:xfrm>
            <a:off x="145830" y="2509884"/>
            <a:ext cx="8818658" cy="360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45</a:t>
            </a:fld>
            <a:endParaRPr lang="en-US" dirty="0" smtClean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9512" y="1196752"/>
            <a:ext cx="2664000" cy="288000"/>
          </a:xfrm>
          <a:prstGeom prst="wedgeRoundRectCallout">
            <a:avLst>
              <a:gd name="adj1" fmla="val -36886"/>
              <a:gd name="adj2" fmla="val 409244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-Log10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the associated p-value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47864" y="6237312"/>
            <a:ext cx="4968552" cy="288032"/>
          </a:xfrm>
          <a:prstGeom prst="wedgeRoundRectCallout">
            <a:avLst>
              <a:gd name="adj1" fmla="val 24350"/>
              <a:gd name="adj2" fmla="val -202762"/>
              <a:gd name="adj3" fmla="val 16667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SNP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is plotted per chromosome in genomic positional order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52120" y="1196752"/>
            <a:ext cx="3240360" cy="792088"/>
          </a:xfrm>
          <a:prstGeom prst="wedgeRoundRectCallout">
            <a:avLst>
              <a:gd name="adj1" fmla="val -68682"/>
              <a:gd name="adj2" fmla="val 140880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A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Manhattan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skyscraper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significance at a region (9p21) associated with the trait (CAD), rs1333049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827584" y="1772816"/>
            <a:ext cx="8064896" cy="2088232"/>
            <a:chOff x="827584" y="1772816"/>
            <a:chExt cx="8064896" cy="2088232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827584" y="3861048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 bwMode="auto">
            <a:xfrm>
              <a:off x="1187624" y="1772816"/>
              <a:ext cx="3096048" cy="720080"/>
            </a:xfrm>
            <a:prstGeom prst="wedgeRoundRectCallout">
              <a:avLst>
                <a:gd name="adj1" fmla="val -48392"/>
                <a:gd name="adj2" fmla="val 236269"/>
                <a:gd name="adj3" fmla="val 16667"/>
              </a:avLst>
            </a:prstGeom>
            <a:ln w="19050">
              <a:solidFill>
                <a:schemeClr val="accent4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-08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, which is correcting for 2x500,000 tests (</a:t>
              </a:r>
              <a:r>
                <a:rPr kumimoji="0" lang="en-US" sz="1400" b="0" i="0" u="none" strike="noStrike" cap="none" normalizeH="0" dirty="0" err="1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Bonferroni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)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827584" y="3140968"/>
            <a:ext cx="8064896" cy="1584176"/>
            <a:chOff x="827584" y="3140968"/>
            <a:chExt cx="8064896" cy="1584176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827584" y="4725144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ounded Rectangular Callout 14"/>
            <p:cNvSpPr/>
            <p:nvPr/>
          </p:nvSpPr>
          <p:spPr bwMode="auto">
            <a:xfrm>
              <a:off x="2195736" y="3140968"/>
              <a:ext cx="2664296" cy="504056"/>
            </a:xfrm>
            <a:prstGeom prst="wedgeRoundRectCallout">
              <a:avLst>
                <a:gd name="adj1" fmla="val -32415"/>
                <a:gd name="adj2" fmla="val 261291"/>
                <a:gd name="adj3" fmla="val 16667"/>
              </a:avLst>
            </a:prstGeom>
            <a:ln w="3175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Suggestive 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-04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sp>
        <p:nvSpPr>
          <p:cNvPr id="18" name="Rounded Rectangular Callout 17"/>
          <p:cNvSpPr/>
          <p:nvPr/>
        </p:nvSpPr>
        <p:spPr bwMode="auto">
          <a:xfrm>
            <a:off x="5868144" y="2636912"/>
            <a:ext cx="2664000" cy="288000"/>
          </a:xfrm>
          <a:prstGeom prst="wedgeRoundRectCallout">
            <a:avLst>
              <a:gd name="adj1" fmla="val -80087"/>
              <a:gd name="adj2" fmla="val 217649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dot represents one SNP</a:t>
            </a:r>
          </a:p>
        </p:txBody>
      </p:sp>
      <p:sp>
        <p:nvSpPr>
          <p:cNvPr id="1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N.J.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bg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357:443-53;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91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8"/>
          <p:cNvSpPr txBox="1"/>
          <p:nvPr/>
        </p:nvSpPr>
        <p:spPr>
          <a:xfrm>
            <a:off x="4114800" y="6400800"/>
            <a:ext cx="4122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famous example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600" dirty="0" smtClean="0"/>
              <a:t>The SNPs associated with CAD on 9p21.1 are rs1333049, rs10757274, rs2383207, rs2891168, and rs10757278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They are found in an </a:t>
            </a:r>
            <a:r>
              <a:rPr lang="en-US" sz="1600" i="1" dirty="0" smtClean="0"/>
              <a:t>intergenic region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Genes nearby: </a:t>
            </a:r>
            <a:r>
              <a:rPr lang="en-US" sz="1600" i="1" dirty="0" smtClean="0"/>
              <a:t>CDKN2A</a:t>
            </a:r>
            <a:r>
              <a:rPr lang="en-US" sz="1600" dirty="0" smtClean="0"/>
              <a:t>, </a:t>
            </a:r>
            <a:r>
              <a:rPr lang="en-US" sz="1600" i="1" dirty="0" smtClean="0"/>
              <a:t>CDKN2B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also associated with </a:t>
            </a:r>
            <a:r>
              <a:rPr lang="en-US" sz="1400" i="1" dirty="0" smtClean="0"/>
              <a:t>type 2 diabetes mellitus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regulating cell proliferation, cell aging and the associated degeneration, and programmed cell death of many cell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0" y="3200399"/>
            <a:ext cx="4343400" cy="318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563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results…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47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80687"/>
          <a:stretch>
            <a:fillRect/>
          </a:stretch>
        </p:blipFill>
        <p:spPr bwMode="auto">
          <a:xfrm>
            <a:off x="419100" y="1143000"/>
            <a:ext cx="8305800" cy="10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 t="21497" b="75828"/>
          <a:stretch>
            <a:fillRect/>
          </a:stretch>
        </p:blipFill>
        <p:spPr bwMode="auto">
          <a:xfrm>
            <a:off x="384048" y="2217992"/>
            <a:ext cx="8302752" cy="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304800" y="3048000"/>
            <a:ext cx="2651760" cy="914400"/>
          </a:xfrm>
          <a:prstGeom prst="wedgeRoundRectCallout">
            <a:avLst>
              <a:gd name="adj1" fmla="val -4512"/>
              <a:gd name="adj2" fmla="val -111672"/>
              <a:gd name="adj3" fmla="val 16667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CAD: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coronary artery disease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  <a:latin typeface="+mn-lt"/>
              </a:rPr>
              <a:t>9p21: </a:t>
            </a:r>
            <a:r>
              <a:rPr lang="en-US" sz="1200" dirty="0" smtClean="0">
                <a:solidFill>
                  <a:schemeClr val="accent4"/>
                </a:solidFill>
                <a:latin typeface="+mn-lt"/>
              </a:rPr>
              <a:t>chromosome 9, short arm (p)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Region: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21.93-22.12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megabase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pairs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</a:rPr>
              <a:t>r</a:t>
            </a:r>
            <a:r>
              <a:rPr lang="en-US" sz="1200" b="1" baseline="0" dirty="0" smtClean="0">
                <a:solidFill>
                  <a:schemeClr val="accent4"/>
                </a:solidFill>
                <a:latin typeface="+mn-lt"/>
              </a:rPr>
              <a:t>s1333049: 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official </a:t>
            </a:r>
            <a:r>
              <a:rPr lang="en-US" sz="1200" baseline="0" dirty="0" err="1" smtClean="0">
                <a:solidFill>
                  <a:schemeClr val="accent4"/>
                </a:solidFill>
                <a:latin typeface="+mn-lt"/>
              </a:rPr>
              <a:t>dbSNP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 ID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" y="2133600"/>
            <a:ext cx="2560320" cy="304800"/>
          </a:xfrm>
          <a:prstGeom prst="round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90800" y="4572000"/>
            <a:ext cx="3048000" cy="304800"/>
          </a:xfrm>
          <a:prstGeom prst="wedgeRoundRectCallout">
            <a:avLst>
              <a:gd name="adj1" fmla="val -21215"/>
              <a:gd name="adj2" fmla="val -743760"/>
              <a:gd name="adj3" fmla="val 16667"/>
            </a:avLst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P-value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of association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 test</a:t>
            </a:r>
            <a:r>
              <a:rPr lang="en-US" sz="1200" dirty="0" smtClean="0">
                <a:solidFill>
                  <a:schemeClr val="accent1"/>
                </a:solidFill>
                <a:ea typeface="ＭＳ Ｐゴシック" pitchFamily="34" charset="-128"/>
              </a:rPr>
              <a:t>: AA vs. AB vs. BB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572000" y="5715000"/>
            <a:ext cx="3048000" cy="457200"/>
          </a:xfrm>
          <a:prstGeom prst="wedgeRoundRectCallout">
            <a:avLst>
              <a:gd name="adj1" fmla="val 74428"/>
              <a:gd name="adj2" fmla="val -752738"/>
              <a:gd name="adj3" fmla="val 16667"/>
            </a:avLst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Minor allele frequency: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the frequency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 of the risk (minor) allele in the population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343400" y="2895600"/>
            <a:ext cx="3048000" cy="685800"/>
          </a:xfrm>
          <a:prstGeom prst="wedgeRoundRectCallout">
            <a:avLst>
              <a:gd name="adj1" fmla="val 4890"/>
              <a:gd name="adj2" fmla="val -113147"/>
              <a:gd name="adj3" fmla="val 16667"/>
            </a:avLst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Risk allele: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minor allele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Odds ratio: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the odds of exposure between cases and controls 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757160" y="2133600"/>
            <a:ext cx="914400" cy="304800"/>
          </a:xfrm>
          <a:prstGeom prst="round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2133600"/>
            <a:ext cx="2377440" cy="304800"/>
          </a:xfrm>
          <a:prstGeom prst="roundRect">
            <a:avLst/>
          </a:prstGeom>
          <a:solidFill>
            <a:schemeClr val="accent6">
              <a:alpha val="2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1800" y="2133600"/>
            <a:ext cx="731520" cy="3048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88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8"/>
          <p:cNvSpPr txBox="1"/>
          <p:nvPr/>
        </p:nvSpPr>
        <p:spPr>
          <a:xfrm>
            <a:off x="5441504" y="6400800"/>
            <a:ext cx="2788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NJ.,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Circ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Cardiovasc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Genet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1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:81-84, 2008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points to a </a:t>
            </a:r>
            <a:r>
              <a:rPr lang="en-US" i="1" dirty="0" smtClean="0"/>
              <a:t>RNA gene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Resequencing</a:t>
            </a:r>
            <a:r>
              <a:rPr lang="en-US" dirty="0" smtClean="0"/>
              <a:t> unveiled a RNA gene, </a:t>
            </a:r>
            <a:r>
              <a:rPr lang="en-US" i="1" dirty="0" smtClean="0"/>
              <a:t>ANRIL</a:t>
            </a:r>
          </a:p>
          <a:p>
            <a:r>
              <a:rPr lang="en-US" dirty="0" smtClean="0"/>
              <a:t>Current efforts are aimed to elucidate the role of </a:t>
            </a:r>
            <a:r>
              <a:rPr lang="en-US" i="1" dirty="0" smtClean="0"/>
              <a:t>ANRIL</a:t>
            </a:r>
            <a:r>
              <a:rPr lang="en-US" dirty="0" smtClean="0"/>
              <a:t> in (A)MI</a:t>
            </a:r>
          </a:p>
          <a:p>
            <a:r>
              <a:rPr lang="en-US" dirty="0" smtClean="0"/>
              <a:t>Might be involved in </a:t>
            </a:r>
            <a:r>
              <a:rPr lang="en-US" i="1" dirty="0" smtClean="0"/>
              <a:t>early-onset MI</a:t>
            </a:r>
            <a:r>
              <a:rPr lang="en-US" dirty="0" smtClean="0"/>
              <a:t> (before age of 50 years)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48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596" t="7754" r="1257" b="8756"/>
          <a:stretch>
            <a:fillRect/>
          </a:stretch>
        </p:blipFill>
        <p:spPr bwMode="auto">
          <a:xfrm>
            <a:off x="1259632" y="2743200"/>
            <a:ext cx="66247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78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CARDIoGRAMplusC4D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4965601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>
                <a:solidFill>
                  <a:schemeClr val="accent1"/>
                </a:solidFill>
              </a:rPr>
              <a:t>C</a:t>
            </a:r>
            <a:r>
              <a:rPr lang="en-US" sz="1800" dirty="0" smtClean="0"/>
              <a:t>oronary </a:t>
            </a:r>
            <a:r>
              <a:rPr lang="en-US" sz="1800" dirty="0" smtClean="0">
                <a:solidFill>
                  <a:schemeClr val="accent1"/>
                </a:solidFill>
              </a:rPr>
              <a:t>Ar</a:t>
            </a:r>
            <a:r>
              <a:rPr lang="en-US" sz="1800" dirty="0" smtClean="0"/>
              <a:t>tery </a:t>
            </a:r>
            <a:r>
              <a:rPr lang="en-US" sz="1800" dirty="0" smtClean="0">
                <a:solidFill>
                  <a:schemeClr val="accent1"/>
                </a:solidFill>
              </a:rPr>
              <a:t>Di</a:t>
            </a:r>
            <a:r>
              <a:rPr lang="en-US" sz="1800" dirty="0" smtClean="0"/>
              <a:t>sease </a:t>
            </a:r>
            <a:r>
              <a:rPr lang="en-US" sz="1800" dirty="0" smtClean="0">
                <a:solidFill>
                  <a:schemeClr val="accent1"/>
                </a:solidFill>
              </a:rPr>
              <a:t>G</a:t>
            </a:r>
            <a:r>
              <a:rPr lang="en-US" sz="1800" dirty="0" smtClean="0"/>
              <a:t>enome–Wide </a:t>
            </a:r>
            <a:r>
              <a:rPr lang="en-US" sz="1800" dirty="0" smtClean="0">
                <a:solidFill>
                  <a:schemeClr val="accent1"/>
                </a:solidFill>
              </a:rPr>
              <a:t>R</a:t>
            </a:r>
            <a:r>
              <a:rPr lang="en-US" sz="1800" dirty="0" smtClean="0"/>
              <a:t>eplication </a:t>
            </a:r>
            <a:r>
              <a:rPr lang="en-US" sz="1800" dirty="0" smtClean="0">
                <a:solidFill>
                  <a:schemeClr val="accent1"/>
                </a:solidFill>
              </a:rPr>
              <a:t>A</a:t>
            </a:r>
            <a:r>
              <a:rPr lang="en-US" sz="1800" dirty="0" smtClean="0"/>
              <a:t>nd </a:t>
            </a:r>
            <a:r>
              <a:rPr lang="en-US" sz="1800" dirty="0" smtClean="0">
                <a:solidFill>
                  <a:schemeClr val="accent1"/>
                </a:solidFill>
              </a:rPr>
              <a:t>M</a:t>
            </a:r>
            <a:r>
              <a:rPr lang="en-US" sz="1800" dirty="0" smtClean="0"/>
              <a:t>eta–Analysis Study: </a:t>
            </a:r>
            <a:r>
              <a:rPr lang="en-US" sz="1800" dirty="0" err="1" smtClean="0"/>
              <a:t>CARDIoGRAM</a:t>
            </a:r>
            <a:endParaRPr lang="en-US" sz="1800" dirty="0" smtClean="0"/>
          </a:p>
          <a:p>
            <a:pPr>
              <a:lnSpc>
                <a:spcPts val="2600"/>
              </a:lnSpc>
            </a:pPr>
            <a:r>
              <a:rPr lang="en-US" sz="1800" dirty="0" smtClean="0"/>
              <a:t>&gt; 63,000 cases and &gt; 130,000 controls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Myocardial infarction (MI), coronary artery disease (CAD) or both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CAD: MI, CABG, PTCA, AP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Age limit: 45-66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Recent studies uncovered around 30 variants associated with MI/CAD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Sample size greatly influences power and effect size to discover new variants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CARDIoGRAMplusC4D sought to solves this issue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15 novel susceptibility loci for CAD were discovered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49</a:t>
            </a:fld>
            <a:endParaRPr lang="en-US" dirty="0" smtClean="0"/>
          </a:p>
        </p:txBody>
      </p:sp>
      <p:pic>
        <p:nvPicPr>
          <p:cNvPr id="5" name="Picture 4" descr="23202125 The CARDIoGRAMplusC4D Consortium ea Large-scale association analysis identifies new risk loci for  CAD - Nat Genet 20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6" y="990600"/>
            <a:ext cx="404648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Some Basic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5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&amp;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30 previously associated loci could be replicated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15 novel loci were uncovered, some of which are also associated with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Carotid plaque presence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Ischemic large artery (=carotid) stroke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50</a:t>
            </a:fld>
            <a:endParaRPr lang="en-US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2"/>
          <a:stretch/>
        </p:blipFill>
        <p:spPr bwMode="auto">
          <a:xfrm>
            <a:off x="152400" y="2373764"/>
            <a:ext cx="6400800" cy="425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94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51</a:t>
            </a:fld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3" name="Picture 2" descr="GWAS_2012-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6200"/>
            <a:ext cx="91694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5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52400" y="1219201"/>
            <a:ext cx="3153079" cy="2895600"/>
            <a:chOff x="4534968" y="1868714"/>
            <a:chExt cx="4503743" cy="4135969"/>
          </a:xfrm>
        </p:grpSpPr>
        <p:pic>
          <p:nvPicPr>
            <p:cNvPr id="13" name="Picture 12" descr="Screen Shot 2013-06-03 at 5.55.2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"/>
            <a:stretch/>
          </p:blipFill>
          <p:spPr>
            <a:xfrm>
              <a:off x="4534968" y="1868714"/>
              <a:ext cx="4503743" cy="413596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71391" y="2079985"/>
              <a:ext cx="1550780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East Asian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71499" y="2925717"/>
              <a:ext cx="1314372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African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81016" y="4991368"/>
              <a:ext cx="1493824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European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8325" y="3779414"/>
              <a:ext cx="833899" cy="483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Admixed</a:t>
              </a:r>
            </a:p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samples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pic>
          <p:nvPicPr>
            <p:cNvPr id="6" name="Picture 5" descr="HapMaplogoweb1cop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353" y="2041096"/>
              <a:ext cx="1421498" cy="46656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stratification</a:t>
            </a:r>
            <a:endParaRPr lang="en-US" dirty="0"/>
          </a:p>
        </p:txBody>
      </p:sp>
      <p:pic>
        <p:nvPicPr>
          <p:cNvPr id="21" name="Content Placeholder 5" descr="Screen Shot 2014-04-24 at 11.30.41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5" r="18730" b="10700"/>
          <a:stretch/>
        </p:blipFill>
        <p:spPr>
          <a:xfrm>
            <a:off x="4267200" y="304800"/>
            <a:ext cx="4724401" cy="41248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381000" y="4176900"/>
            <a:ext cx="4572000" cy="26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4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53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Power, Effect size, Sample size…</a:t>
            </a:r>
            <a:endParaRPr lang="en-US" dirty="0"/>
          </a:p>
        </p:txBody>
      </p:sp>
      <p:pic>
        <p:nvPicPr>
          <p:cNvPr id="5" name="Picture 4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1" t="26614" r="27297" b="38254"/>
          <a:stretch/>
        </p:blipFill>
        <p:spPr>
          <a:xfrm>
            <a:off x="152400" y="1371600"/>
            <a:ext cx="3960000" cy="4241033"/>
          </a:xfrm>
          <a:prstGeom prst="rect">
            <a:avLst/>
          </a:prstGeom>
        </p:spPr>
      </p:pic>
      <p:pic>
        <p:nvPicPr>
          <p:cNvPr id="6" name="Picture 5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9" t="23757" r="19510" b="29524"/>
          <a:stretch/>
        </p:blipFill>
        <p:spPr>
          <a:xfrm>
            <a:off x="4419600" y="1143000"/>
            <a:ext cx="3960000" cy="442617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5638800" y="64770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Pulit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Genes &amp; Genomes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2014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61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of GWAS in Atherosclerosis and CVD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smtClean="0"/>
              <a:t>GWAS of the three major CVD: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Coronary artery disease (including MI)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Ischemic stroke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Abdominal aortic aneurysm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GWAS of essentially all traditional risk factors of CVD have uncovered hundreds of variants associated with these risk factors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Type 2 diabetes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Hypertension &amp; blood pressures (SBP, DBP, MAP, PP)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Glucose levels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CRP levels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Kidney function (</a:t>
            </a:r>
            <a:r>
              <a:rPr lang="en-US" sz="1600" dirty="0" err="1" smtClean="0"/>
              <a:t>eGFR</a:t>
            </a:r>
            <a:r>
              <a:rPr lang="en-US" sz="1600" dirty="0" smtClean="0"/>
              <a:t>) and chronic kidney disease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/>
              <a:t>Smoking (!) </a:t>
            </a:r>
            <a:r>
              <a:rPr lang="en-US" sz="1600" dirty="0" smtClean="0">
                <a:sym typeface="Wingdings"/>
              </a:rPr>
              <a:t> interestingly no overlap with any of the other risk factors or CVD</a:t>
            </a:r>
          </a:p>
          <a:p>
            <a:pPr lvl="1">
              <a:lnSpc>
                <a:spcPts val="2800"/>
              </a:lnSpc>
            </a:pPr>
            <a:r>
              <a:rPr lang="en-US" sz="1600" dirty="0" smtClean="0">
                <a:sym typeface="Wingdings"/>
              </a:rPr>
              <a:t>BMI</a:t>
            </a:r>
          </a:p>
          <a:p>
            <a:pPr lvl="1">
              <a:lnSpc>
                <a:spcPts val="2800"/>
              </a:lnSpc>
            </a:pPr>
            <a:r>
              <a:rPr lang="en-US" sz="1600" i="1" dirty="0" smtClean="0">
                <a:sym typeface="Wingdings"/>
              </a:rPr>
              <a:t>Et cetera, </a:t>
            </a:r>
            <a:r>
              <a:rPr lang="en-US" sz="1600" i="1" smtClean="0">
                <a:sym typeface="Wingdings"/>
              </a:rPr>
              <a:t>et cetera</a:t>
            </a:r>
            <a:r>
              <a:rPr lang="en-US" sz="1600" smtClean="0">
                <a:sym typeface="Wingdings"/>
              </a:rPr>
              <a:t>…</a:t>
            </a:r>
            <a:endParaRPr lang="en-US" sz="1600" dirty="0" smtClean="0"/>
          </a:p>
          <a:p>
            <a:pPr marL="0" indent="0">
              <a:lnSpc>
                <a:spcPts val="2800"/>
              </a:lnSpc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019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55</a:t>
            </a:fld>
            <a:endParaRPr lang="en-US" dirty="0" smtClean="0"/>
          </a:p>
        </p:txBody>
      </p:sp>
      <p:pic>
        <p:nvPicPr>
          <p:cNvPr id="8" name="Picture 7" descr="21909115 ICBPGWAS Genetic variants in novel pathways influence BP and CVD risk - Nature 201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 b="39980"/>
          <a:stretch/>
        </p:blipFill>
        <p:spPr>
          <a:xfrm>
            <a:off x="152400" y="380999"/>
            <a:ext cx="8563543" cy="6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56</a:t>
            </a:fld>
            <a:endParaRPr lang="en-US" dirty="0" smtClean="0"/>
          </a:p>
        </p:txBody>
      </p:sp>
      <p:pic>
        <p:nvPicPr>
          <p:cNvPr id="3" name="Picture 2" descr="20383146 Köttgen A ea New loci associated with kidney function and CKD - Nat Genet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7189" r="50287" b="47277"/>
          <a:stretch/>
        </p:blipFill>
        <p:spPr>
          <a:xfrm>
            <a:off x="2247900" y="304800"/>
            <a:ext cx="4648200" cy="6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1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57</a:t>
            </a:fld>
            <a:endParaRPr lang="en-US" dirty="0" smtClean="0"/>
          </a:p>
        </p:txBody>
      </p:sp>
      <p:pic>
        <p:nvPicPr>
          <p:cNvPr id="5" name="Picture 4" descr="20581827 Voight BF ea Twelve T2D susceptibility loci identified through large-scale association analysis Nat Genet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" t="6753" r="7010" b="52941"/>
          <a:stretch/>
        </p:blipFill>
        <p:spPr>
          <a:xfrm>
            <a:off x="328690" y="381000"/>
            <a:ext cx="848662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4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-code-atheroexpress-n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876800"/>
            <a:ext cx="1981200" cy="1981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0"/>
            <a:ext cx="7329518" cy="914400"/>
          </a:xfrm>
        </p:spPr>
        <p:txBody>
          <a:bodyPr/>
          <a:lstStyle/>
          <a:p>
            <a:r>
              <a:rPr lang="en-US" dirty="0"/>
              <a:t>Cardiovascular Genetic Research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00" y="5486400"/>
            <a:ext cx="6892169" cy="468000"/>
            <a:chOff x="152400" y="5486400"/>
            <a:chExt cx="6892169" cy="468000"/>
          </a:xfrm>
        </p:grpSpPr>
        <p:pic>
          <p:nvPicPr>
            <p:cNvPr id="15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2200" y="5486400"/>
              <a:ext cx="676298" cy="467999"/>
            </a:xfrm>
            <a:prstGeom prst="rect">
              <a:avLst/>
            </a:prstGeom>
            <a:noFill/>
          </p:spPr>
        </p:pic>
        <p:pic>
          <p:nvPicPr>
            <p:cNvPr id="20" name="Picture 3" descr="C:\Users\sander\Documents\Cavadis BV\Media\AE Genomics\AE Genomics 2010 logo without text.jpg"/>
            <p:cNvPicPr>
              <a:picLocks noChangeAspect="1" noChangeArrowheads="1"/>
            </p:cNvPicPr>
            <p:nvPr/>
          </p:nvPicPr>
          <p:blipFill>
            <a:blip r:embed="rId4" cstate="print"/>
            <a:srcRect l="2778" t="2778"/>
            <a:stretch>
              <a:fillRect/>
            </a:stretch>
          </p:blipFill>
          <p:spPr bwMode="auto">
            <a:xfrm>
              <a:off x="1676400" y="5486400"/>
              <a:ext cx="467999" cy="467999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5486401"/>
              <a:ext cx="1316480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:\Users\Sander\Genomics\Project GIANT (BMI)\_logo&amp;media\giant-2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" t="10000" r="16817"/>
            <a:stretch/>
          </p:blipFill>
          <p:spPr bwMode="auto">
            <a:xfrm>
              <a:off x="5105400" y="5486400"/>
              <a:ext cx="1939169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9981" r="70402" b="78541"/>
            <a:stretch/>
          </p:blipFill>
          <p:spPr bwMode="auto">
            <a:xfrm>
              <a:off x="3276600" y="5486400"/>
              <a:ext cx="1669664" cy="4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1600200" y="6400859"/>
            <a:ext cx="4519490" cy="252000"/>
            <a:chOff x="152400" y="6400859"/>
            <a:chExt cx="4519490" cy="252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6436860"/>
              <a:ext cx="969073" cy="179999"/>
            </a:xfrm>
            <a:prstGeom prst="rect">
              <a:avLst/>
            </a:prstGeom>
          </p:spPr>
        </p:pic>
        <p:pic>
          <p:nvPicPr>
            <p:cNvPr id="24" name="Picture 2" descr="C:\Users\HLCU\Documents\Cavadis BV\Genomics\Golden Helix\Offical media\GH-Logo---LightBG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6418859"/>
              <a:ext cx="1454216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HLCU\Documents\Cavadis BV\Genomics\TIBCO Spotfire\spotfire_notagPMS_sm adapted RGB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6436859"/>
              <a:ext cx="78569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1" descr="affymetrix_new_logo_with_tagline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19400" y="6400859"/>
              <a:ext cx="862857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216000" y="838200"/>
            <a:ext cx="8640000" cy="34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36000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Char char="•"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Courier New" pitchFamily="49" charset="0"/>
              <a:buChar char="o"/>
              <a:defRPr sz="22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Wingdings" pitchFamily="2" charset="2"/>
              <a:buChar char="§"/>
              <a:defRPr sz="20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18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16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Experimental Cardiology Laboratory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G. </a:t>
            </a:r>
            <a:r>
              <a:rPr lang="en-US" sz="1400" dirty="0" err="1" smtClean="0"/>
              <a:t>Pasterkamp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Hester M. den </a:t>
            </a:r>
            <a:r>
              <a:rPr lang="en-US" sz="1400" dirty="0" err="1" smtClean="0"/>
              <a:t>Ruijter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Jessica van </a:t>
            </a:r>
            <a:r>
              <a:rPr lang="en-US" sz="1400" dirty="0" err="1" smtClean="0"/>
              <a:t>Setten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Medical Genetics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P.I.W. de </a:t>
            </a:r>
            <a:r>
              <a:rPr lang="en-US" sz="1400" dirty="0" smtClean="0"/>
              <a:t>Bakker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Drs. Sara L. </a:t>
            </a:r>
            <a:r>
              <a:rPr lang="en-US" sz="1400" dirty="0" err="1" smtClean="0"/>
              <a:t>Pulit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Cardiology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F.W. </a:t>
            </a:r>
            <a:r>
              <a:rPr lang="en-US" sz="1400" dirty="0" err="1" smtClean="0"/>
              <a:t>Asselbergs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Magdalena </a:t>
            </a:r>
            <a:r>
              <a:rPr lang="en-US" sz="1400" dirty="0" err="1" smtClean="0"/>
              <a:t>Harakalova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err="1" smtClean="0"/>
              <a:t>Athero</a:t>
            </a:r>
            <a:r>
              <a:rPr lang="en-US" sz="1400" i="1" dirty="0" smtClean="0"/>
              <a:t>-Express | CTMM: Circulating </a:t>
            </a:r>
            <a:r>
              <a:rPr lang="en-US" sz="1400" i="1" dirty="0" smtClean="0"/>
              <a:t>Cells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Sex differences in Cardiovascular Disease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err="1" smtClean="0"/>
              <a:t>Athero</a:t>
            </a:r>
            <a:r>
              <a:rPr lang="en-US" sz="1400" i="1" dirty="0" smtClean="0"/>
              <a:t>-Express | CTMM | UCORBIO</a:t>
            </a:r>
            <a:endParaRPr lang="en-US" sz="1400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Ischemic stroke</a:t>
            </a:r>
            <a:endParaRPr lang="en-US" sz="1400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GWAS</a:t>
            </a:r>
            <a:endParaRPr lang="en-US" sz="1400" i="1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Next-Generation Sequencing </a:t>
            </a:r>
            <a:r>
              <a:rPr lang="en-US" sz="1400" i="1" dirty="0" smtClean="0"/>
              <a:t>| </a:t>
            </a:r>
            <a:r>
              <a:rPr lang="en-US" sz="1400" i="1" dirty="0" smtClean="0"/>
              <a:t>Pharmacogenomics</a:t>
            </a:r>
            <a:endParaRPr lang="en-US" sz="1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4445913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S.W. van der </a:t>
            </a:r>
            <a:r>
              <a:rPr lang="en-US" sz="2200" dirty="0" err="1" smtClean="0">
                <a:solidFill>
                  <a:schemeClr val="accent1"/>
                </a:solidFill>
                <a:latin typeface="+mn-lt"/>
              </a:rPr>
              <a:t>Laan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– </a:t>
            </a:r>
            <a:r>
              <a:rPr lang="en-US" sz="2200" dirty="0" smtClean="0">
                <a:solidFill>
                  <a:schemeClr val="accent1"/>
                </a:solidFill>
                <a:latin typeface="+mn-lt"/>
                <a:hlinkClick r:id="rId12"/>
              </a:rPr>
              <a:t>s.w.vanderlaan-2@umcutrecht.nl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529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some statistics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1800" dirty="0" smtClean="0"/>
              <a:t>3.2 billion base pairs in the haploid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≈ 18,000-25,000 genes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≈23,000 coding for proteins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Only 1.5% of the total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Rest of the genome: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Non-coding RNA (</a:t>
            </a:r>
            <a:r>
              <a:rPr lang="en-US" sz="1600" dirty="0" err="1" smtClean="0"/>
              <a:t>rRNA</a:t>
            </a:r>
            <a:r>
              <a:rPr lang="en-US" sz="1600" dirty="0" smtClean="0"/>
              <a:t>, </a:t>
            </a:r>
            <a:r>
              <a:rPr lang="en-US" sz="1600" dirty="0" err="1" smtClean="0"/>
              <a:t>tRNA</a:t>
            </a:r>
            <a:r>
              <a:rPr lang="en-US" sz="1600" dirty="0" smtClean="0"/>
              <a:t>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Regulatory sequences, e.g. promoter, enhancer regions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Repetitive elements and other variations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Transposable elements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(So there’s no such thing as “junk DNA”…)</a:t>
            </a:r>
          </a:p>
          <a:p>
            <a:pPr lvl="2">
              <a:lnSpc>
                <a:spcPts val="30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</a:t>
            </a:fld>
            <a:endParaRPr lang="en-US" dirty="0" smtClean="0"/>
          </a:p>
        </p:txBody>
      </p:sp>
      <p:pic>
        <p:nvPicPr>
          <p:cNvPr id="2050" name="Picture 2" descr="C:\Users\Sander\Genomics\_media\Infographics\dna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35836"/>
          <a:stretch/>
        </p:blipFill>
        <p:spPr bwMode="auto">
          <a:xfrm>
            <a:off x="5943600" y="1026013"/>
            <a:ext cx="3168198" cy="5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51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CGTACTGACTGTCTAGACTAAACACATCCCACTTTACCCATGCATCGTACTGACTGTCTAGTCTAAACACATCCCACAT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ATCGTACTGACTGTCTAGTCTAAACACATCCCACATATCGTCATCGTACTGACTGTCTATTCTAAACACATCCCAGCAT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0596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170" name="Text Box 1026"/>
          <p:cNvSpPr txBox="1">
            <a:spLocks noChangeArrowheads="1"/>
          </p:cNvSpPr>
          <p:nvPr/>
        </p:nvSpPr>
        <p:spPr bwMode="auto">
          <a:xfrm>
            <a:off x="0" y="0"/>
            <a:ext cx="9144000" cy="69865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ATATCGTCATCGTACTGACTGTCTAGTCTAAACACATCCCACATATCGTCATCGTACTGACTGTCTAGTCTATCCTATA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CTAAACACATCCCACTTTACCCATGCATCGTACTGACTGTCTAGTCTAAACACATCCCACAT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GCCGATCGTACGACACATATCGTCATCGTACTGCCCTACGGGACTGTCTAGTCTAAACACATCCATCGTACTGACTGC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CGTACTGACTGTCTAGTCTAAACACATCCCACATATCGTCATCGTACTGACTGTCTAGTCTAAACACATCCCCCCATGC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ATCGTACTGACTGTCTAGTCTAAACACATCCCACATATCGTCATCGTACTGACTGTCTA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TCTAAACACATCCCAGCAT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79171" name="Oval 1027"/>
          <p:cNvSpPr>
            <a:spLocks noChangeArrowheads="1"/>
          </p:cNvSpPr>
          <p:nvPr/>
        </p:nvSpPr>
        <p:spPr bwMode="auto">
          <a:xfrm>
            <a:off x="1752600" y="21336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2" name="Oval 1028"/>
          <p:cNvSpPr>
            <a:spLocks noChangeArrowheads="1"/>
          </p:cNvSpPr>
          <p:nvPr/>
        </p:nvSpPr>
        <p:spPr bwMode="auto">
          <a:xfrm>
            <a:off x="6553200" y="53340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209550" y="2847975"/>
            <a:ext cx="8724900" cy="1800225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+mn-lt"/>
              </a:rPr>
              <a:t>Most of genetic variation is due to </a:t>
            </a:r>
            <a:r>
              <a:rPr lang="en-US" i="1" dirty="0">
                <a:solidFill>
                  <a:schemeClr val="tx2"/>
                </a:solidFill>
                <a:latin typeface="+mn-lt"/>
              </a:rPr>
              <a:t>single nucleotide polymorphisms (SNPs) </a:t>
            </a:r>
            <a:r>
              <a:rPr lang="en-US" dirty="0">
                <a:solidFill>
                  <a:schemeClr val="tx2"/>
                </a:solidFill>
                <a:latin typeface="+mn-lt"/>
              </a:rPr>
              <a:t>--single base changes that are common in the general population</a:t>
            </a:r>
          </a:p>
        </p:txBody>
      </p:sp>
    </p:spTree>
    <p:extLst>
      <p:ext uri="{BB962C8B-B14F-4D97-AF65-F5344CB8AC3E}">
        <p14:creationId xmlns:p14="http://schemas.microsoft.com/office/powerpoint/2010/main" val="3609957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individual variations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Human genome is ~99 % similar between individuals</a:t>
            </a:r>
          </a:p>
          <a:p>
            <a:r>
              <a:rPr lang="en-US" dirty="0" smtClean="0"/>
              <a:t>0.5-1% different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November 30, 2014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29" y="2421585"/>
            <a:ext cx="7418171" cy="407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66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E Genomics Presentation UMC-ICIN 2013v3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 Genomics Presentation UMC-ICIN 2013v3.potx</Template>
  <TotalTime>1027</TotalTime>
  <Words>2305</Words>
  <Application>Microsoft Macintosh PowerPoint</Application>
  <PresentationFormat>On-screen Show (4:3)</PresentationFormat>
  <Paragraphs>571</Paragraphs>
  <Slides>58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AE Genomics Presentation UMC-ICIN 2013v3</vt:lpstr>
      <vt:lpstr>PowerPoint Presentation</vt:lpstr>
      <vt:lpstr>PowerPoint Presentation</vt:lpstr>
      <vt:lpstr>Genomics of Atherosclerosis and Cardiovascular Disease</vt:lpstr>
      <vt:lpstr>What we’ll discuss today…</vt:lpstr>
      <vt:lpstr>The human genome</vt:lpstr>
      <vt:lpstr>Human Genome: some statistics</vt:lpstr>
      <vt:lpstr>PowerPoint Presentation</vt:lpstr>
      <vt:lpstr>Most of genetic variation is due to single nucleotide polymorphisms (SNPs) --single base changes that are common in the general population</vt:lpstr>
      <vt:lpstr>Human genome: individual variations</vt:lpstr>
      <vt:lpstr>The International HapMap Project</vt:lpstr>
      <vt:lpstr>The 1000 Genomes Project</vt:lpstr>
      <vt:lpstr>Single-Nucleotide Polymorphism</vt:lpstr>
      <vt:lpstr>Types of SNPs</vt:lpstr>
      <vt:lpstr>PowerPoint Presentation</vt:lpstr>
      <vt:lpstr>Linkage disequilibrium</vt:lpstr>
      <vt:lpstr>Mendelian and Complex Diseases</vt:lpstr>
      <vt:lpstr>Family history</vt:lpstr>
      <vt:lpstr>What type of disease are we looking at?</vt:lpstr>
      <vt:lpstr>PowerPoint Presentation</vt:lpstr>
      <vt:lpstr>Monogenic disease</vt:lpstr>
      <vt:lpstr>PowerPoint Presentation</vt:lpstr>
      <vt:lpstr>PowerPoint Presentation</vt:lpstr>
      <vt:lpstr>PowerPoint Presentation</vt:lpstr>
      <vt:lpstr>Family-based linkage analyses</vt:lpstr>
      <vt:lpstr>PowerPoint Presentation</vt:lpstr>
      <vt:lpstr>Common disease – common variant hypothesis</vt:lpstr>
      <vt:lpstr>What type of disease are we looking at?</vt:lpstr>
      <vt:lpstr>PowerPoint Presentation</vt:lpstr>
      <vt:lpstr>Challenges of common disease research</vt:lpstr>
      <vt:lpstr>Many factors influence complex traits and common disease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 statistical tests to choose from</vt:lpstr>
      <vt:lpstr>The 1000 Genomes Project</vt:lpstr>
      <vt:lpstr>PowerPoint Presentation</vt:lpstr>
      <vt:lpstr>Imputation</vt:lpstr>
      <vt:lpstr>Combining GWAS datasets</vt:lpstr>
      <vt:lpstr>deCODE Genetics, Inc.</vt:lpstr>
      <vt:lpstr>Wellcome Trust Case-Control Consortium</vt:lpstr>
      <vt:lpstr>One famous example</vt:lpstr>
      <vt:lpstr>One famous example</vt:lpstr>
      <vt:lpstr>One famous example</vt:lpstr>
      <vt:lpstr>A closer look at the results…</vt:lpstr>
      <vt:lpstr>9p21 points to a RNA gene</vt:lpstr>
      <vt:lpstr>CARDIoGRAMplusC4D Study</vt:lpstr>
      <vt:lpstr>Replication &amp; Discovery</vt:lpstr>
      <vt:lpstr>PowerPoint Presentation</vt:lpstr>
      <vt:lpstr>Population stratification</vt:lpstr>
      <vt:lpstr>Power, Effect size, Sample size…</vt:lpstr>
      <vt:lpstr>Success of GWAS in Atherosclerosis and CVD</vt:lpstr>
      <vt:lpstr>PowerPoint Presentation</vt:lpstr>
      <vt:lpstr>PowerPoint Presentation</vt:lpstr>
      <vt:lpstr>PowerPoint Presentation</vt:lpstr>
      <vt:lpstr>Cardiovascular Genetic Research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63</cp:revision>
  <cp:lastPrinted>2010-08-19T15:17:21Z</cp:lastPrinted>
  <dcterms:created xsi:type="dcterms:W3CDTF">2012-01-04T16:02:12Z</dcterms:created>
  <dcterms:modified xsi:type="dcterms:W3CDTF">2014-12-01T08:04:53Z</dcterms:modified>
</cp:coreProperties>
</file>